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60" r:id="rId4"/>
    <p:sldId id="261" r:id="rId5"/>
    <p:sldId id="263" r:id="rId6"/>
    <p:sldId id="264" r:id="rId7"/>
    <p:sldId id="265" r:id="rId8"/>
    <p:sldId id="259" r:id="rId9"/>
    <p:sldId id="262" r:id="rId10"/>
    <p:sldId id="258"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88"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C48B9A-7CE6-4011-9644-8215F885A2BF}" type="datetimeFigureOut">
              <a:rPr lang="en-US" smtClean="0"/>
              <a:pPr/>
              <a:t>1/13/2020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2E31FD-11F4-45F9-B917-68FE429C5B66}" type="slidenum">
              <a:rPr lang="en-US" smtClean="0"/>
              <a:pPr/>
              <a:t>‹N°›</a:t>
            </a:fld>
            <a:endParaRPr lang="en-US"/>
          </a:p>
        </p:txBody>
      </p:sp>
    </p:spTree>
    <p:extLst>
      <p:ext uri="{BB962C8B-B14F-4D97-AF65-F5344CB8AC3E}">
        <p14:creationId xmlns:p14="http://schemas.microsoft.com/office/powerpoint/2010/main" val="2739668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728CC4-C9D6-47F4-BC26-C82CCA0114FA}" type="datetimeFigureOut">
              <a:rPr lang="en-US" smtClean="0"/>
              <a:pPr/>
              <a:t>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F8670-B423-474E-8DEF-CF2EB33E1157}" type="slidenum">
              <a:rPr lang="en-US" smtClean="0"/>
              <a:pPr/>
              <a:t>‹N°›</a:t>
            </a:fld>
            <a:endParaRPr lang="en-US"/>
          </a:p>
        </p:txBody>
      </p:sp>
    </p:spTree>
    <p:extLst>
      <p:ext uri="{BB962C8B-B14F-4D97-AF65-F5344CB8AC3E}">
        <p14:creationId xmlns:p14="http://schemas.microsoft.com/office/powerpoint/2010/main" val="3263599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F8670-B423-474E-8DEF-CF2EB33E1157}" type="slidenum">
              <a:rPr lang="en-US" smtClean="0"/>
              <a:pPr/>
              <a:t>1</a:t>
            </a:fld>
            <a:endParaRPr lang="en-US"/>
          </a:p>
        </p:txBody>
      </p:sp>
    </p:spTree>
    <p:extLst>
      <p:ext uri="{BB962C8B-B14F-4D97-AF65-F5344CB8AC3E}">
        <p14:creationId xmlns:p14="http://schemas.microsoft.com/office/powerpoint/2010/main" val="224850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Tirana training , 9-11/10/2019</a:t>
            </a:r>
            <a:endParaRPr lang="en-US" dirty="0"/>
          </a:p>
        </p:txBody>
      </p:sp>
      <p:sp>
        <p:nvSpPr>
          <p:cNvPr id="6" name="Slide Number Placeholder 5"/>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13338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Tirana training , 9-11/10/2019</a:t>
            </a:r>
            <a:endParaRPr lang="en-US"/>
          </a:p>
        </p:txBody>
      </p:sp>
      <p:sp>
        <p:nvSpPr>
          <p:cNvPr id="6" name="Slide Number Placeholder 5"/>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136928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Tirana training , 9-11/10/2019</a:t>
            </a:r>
            <a:endParaRPr lang="en-US"/>
          </a:p>
        </p:txBody>
      </p:sp>
      <p:sp>
        <p:nvSpPr>
          <p:cNvPr id="6" name="Slide Number Placeholder 5"/>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104479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Tirana training , 9-11/10/2019</a:t>
            </a:r>
            <a:endParaRPr lang="en-US"/>
          </a:p>
        </p:txBody>
      </p:sp>
      <p:sp>
        <p:nvSpPr>
          <p:cNvPr id="6" name="Slide Number Placeholder 5"/>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318667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Tirana training , 9-11/10/2019</a:t>
            </a:r>
            <a:endParaRPr lang="en-US"/>
          </a:p>
        </p:txBody>
      </p:sp>
      <p:sp>
        <p:nvSpPr>
          <p:cNvPr id="6" name="Slide Number Placeholder 5"/>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130957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Tirana training , 9-11/10/2019</a:t>
            </a:r>
            <a:endParaRPr lang="en-US"/>
          </a:p>
        </p:txBody>
      </p:sp>
      <p:sp>
        <p:nvSpPr>
          <p:cNvPr id="7" name="Slide Number Placeholder 6"/>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198845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Tirana training , 9-11/10/2019</a:t>
            </a:r>
            <a:endParaRPr lang="en-US"/>
          </a:p>
        </p:txBody>
      </p:sp>
      <p:sp>
        <p:nvSpPr>
          <p:cNvPr id="9" name="Slide Number Placeholder 8"/>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180107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338799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Tirana training , 9-11/10/2019</a:t>
            </a:r>
            <a:endParaRPr lang="en-US"/>
          </a:p>
        </p:txBody>
      </p:sp>
      <p:sp>
        <p:nvSpPr>
          <p:cNvPr id="4" name="Slide Number Placeholder 3"/>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359803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Tirana training , 9-11/10/2019</a:t>
            </a:r>
            <a:endParaRPr lang="en-US"/>
          </a:p>
        </p:txBody>
      </p:sp>
      <p:sp>
        <p:nvSpPr>
          <p:cNvPr id="7" name="Slide Number Placeholder 6"/>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101747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Tirana training , 9-11/10/2019</a:t>
            </a:r>
            <a:endParaRPr lang="en-US"/>
          </a:p>
        </p:txBody>
      </p:sp>
      <p:sp>
        <p:nvSpPr>
          <p:cNvPr id="7" name="Slide Number Placeholder 6"/>
          <p:cNvSpPr>
            <a:spLocks noGrp="1"/>
          </p:cNvSpPr>
          <p:nvPr>
            <p:ph type="sldNum" sz="quarter" idx="12"/>
          </p:nvPr>
        </p:nvSpPr>
        <p:spPr/>
        <p:txBody>
          <a:bodyPr/>
          <a:lstStyle/>
          <a:p>
            <a:fld id="{FB255053-94EE-4D5F-971F-491348149B5B}" type="slidenum">
              <a:rPr lang="en-US" smtClean="0"/>
              <a:pPr/>
              <a:t>‹N°›</a:t>
            </a:fld>
            <a:endParaRPr lang="en-US"/>
          </a:p>
        </p:txBody>
      </p:sp>
    </p:spTree>
    <p:extLst>
      <p:ext uri="{BB962C8B-B14F-4D97-AF65-F5344CB8AC3E}">
        <p14:creationId xmlns:p14="http://schemas.microsoft.com/office/powerpoint/2010/main" val="347365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09800"/>
            <a:ext cx="8229600"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000">
                <a:solidFill>
                  <a:schemeClr val="accent5">
                    <a:lumMod val="75000"/>
                  </a:schemeClr>
                </a:solidFill>
              </a:defRPr>
            </a:lvl1pPr>
          </a:lstStyle>
          <a:p>
            <a:endParaRPr lang="en-US" sz="90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5">
                    <a:lumMod val="75000"/>
                  </a:schemeClr>
                </a:solidFill>
              </a:defRPr>
            </a:lvl1pPr>
          </a:lstStyle>
          <a:p>
            <a:r>
              <a:rPr lang="en-US" smtClean="0"/>
              <a:t>Tirana training , 9-11/10/2019</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55053-94EE-4D5F-971F-491348149B5B}" type="slidenum">
              <a:rPr lang="en-US" smtClean="0"/>
              <a:pPr/>
              <a:t>‹N°›</a:t>
            </a:fld>
            <a:endParaRPr lang="en-US" dirty="0"/>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896937"/>
            <a:ext cx="16525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304800"/>
            <a:ext cx="14271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95249"/>
            <a:ext cx="10239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317498"/>
            <a:ext cx="131762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15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3">
                    <a:lumMod val="75000"/>
                  </a:schemeClr>
                </a:solidFill>
              </a:rPr>
              <a:t>Threat management for wetland</a:t>
            </a:r>
            <a:endParaRPr lang="en-US" dirty="0">
              <a:solidFill>
                <a:schemeClr val="accent3">
                  <a:lumMod val="75000"/>
                </a:schemeClr>
              </a:solidFill>
            </a:endParaRPr>
          </a:p>
        </p:txBody>
      </p:sp>
      <p:sp>
        <p:nvSpPr>
          <p:cNvPr id="3" name="Subtitle 2"/>
          <p:cNvSpPr>
            <a:spLocks noGrp="1"/>
          </p:cNvSpPr>
          <p:nvPr>
            <p:ph type="subTitle" idx="1"/>
          </p:nvPr>
        </p:nvSpPr>
        <p:spPr/>
        <p:txBody>
          <a:bodyPr>
            <a:normAutofit fontScale="62500" lnSpcReduction="20000"/>
          </a:bodyPr>
          <a:lstStyle/>
          <a:p>
            <a:r>
              <a:rPr lang="en-US" sz="4600" b="1" dirty="0" smtClean="0">
                <a:solidFill>
                  <a:schemeClr val="bg2">
                    <a:lumMod val="25000"/>
                  </a:schemeClr>
                </a:solidFill>
              </a:rPr>
              <a:t>Threats </a:t>
            </a:r>
          </a:p>
          <a:p>
            <a:r>
              <a:rPr lang="en-US" sz="4600" b="1" dirty="0" smtClean="0">
                <a:solidFill>
                  <a:schemeClr val="bg2">
                    <a:lumMod val="25000"/>
                  </a:schemeClr>
                </a:solidFill>
              </a:rPr>
              <a:t>Concept and information about them</a:t>
            </a:r>
          </a:p>
          <a:p>
            <a:endParaRPr lang="en-US" dirty="0">
              <a:solidFill>
                <a:schemeClr val="bg2">
                  <a:lumMod val="25000"/>
                </a:schemeClr>
              </a:solidFill>
            </a:endParaRPr>
          </a:p>
          <a:p>
            <a:r>
              <a:rPr lang="en-US" dirty="0" smtClean="0">
                <a:solidFill>
                  <a:schemeClr val="bg2">
                    <a:lumMod val="25000"/>
                  </a:schemeClr>
                </a:solidFill>
              </a:rPr>
              <a:t>Ph.D. </a:t>
            </a:r>
            <a:r>
              <a:rPr lang="en-US" dirty="0" err="1" smtClean="0">
                <a:solidFill>
                  <a:schemeClr val="bg2">
                    <a:lumMod val="25000"/>
                  </a:schemeClr>
                </a:solidFill>
              </a:rPr>
              <a:t>Emirjeta</a:t>
            </a:r>
            <a:r>
              <a:rPr lang="en-US" dirty="0" smtClean="0">
                <a:solidFill>
                  <a:schemeClr val="bg2">
                    <a:lumMod val="25000"/>
                  </a:schemeClr>
                </a:solidFill>
              </a:rPr>
              <a:t> </a:t>
            </a:r>
            <a:r>
              <a:rPr lang="en-US" dirty="0" err="1" smtClean="0">
                <a:solidFill>
                  <a:schemeClr val="bg2">
                    <a:lumMod val="25000"/>
                  </a:schemeClr>
                </a:solidFill>
              </a:rPr>
              <a:t>Adhami</a:t>
            </a:r>
            <a:endParaRPr lang="en-US" dirty="0">
              <a:solidFill>
                <a:schemeClr val="bg2">
                  <a:lumMod val="25000"/>
                </a:schemeClr>
              </a:solidFill>
            </a:endParaRPr>
          </a:p>
        </p:txBody>
      </p:sp>
      <p:sp>
        <p:nvSpPr>
          <p:cNvPr id="4" name="Footer Placeholder 3"/>
          <p:cNvSpPr>
            <a:spLocks noGrp="1"/>
          </p:cNvSpPr>
          <p:nvPr>
            <p:ph type="ftr" sz="quarter" idx="11"/>
          </p:nvPr>
        </p:nvSpPr>
        <p:spPr/>
        <p:txBody>
          <a:bodyPr/>
          <a:lstStyle/>
          <a:p>
            <a:r>
              <a:rPr lang="en-US" dirty="0" smtClean="0">
                <a:solidFill>
                  <a:schemeClr val="accent6">
                    <a:lumMod val="75000"/>
                  </a:schemeClr>
                </a:solidFill>
              </a:rPr>
              <a:t>Tirana training , 9-11/10/2019</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FB255053-94EE-4D5F-971F-491348149B5B}" type="slidenum">
              <a:rPr lang="en-US" smtClean="0"/>
              <a:pPr/>
              <a:t>1</a:t>
            </a:fld>
            <a:endParaRPr lang="en-US"/>
          </a:p>
        </p:txBody>
      </p:sp>
    </p:spTree>
    <p:extLst>
      <p:ext uri="{BB962C8B-B14F-4D97-AF65-F5344CB8AC3E}">
        <p14:creationId xmlns:p14="http://schemas.microsoft.com/office/powerpoint/2010/main" val="1628832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Concept of threats</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t>An activity or process that has caused, is causing or may cause the destruction, degradation and/or impairment of biodiversity and natural processes.</a:t>
            </a:r>
            <a:endParaRPr lang="en-US" dirty="0"/>
          </a:p>
        </p:txBody>
      </p:sp>
      <p:sp>
        <p:nvSpPr>
          <p:cNvPr id="4" name="Footer Placeholder 3"/>
          <p:cNvSpPr>
            <a:spLocks noGrp="1"/>
          </p:cNvSpPr>
          <p:nvPr>
            <p:ph type="ftr" sz="quarter" idx="11"/>
          </p:nvPr>
        </p:nvSpPr>
        <p:spPr/>
        <p:txBody>
          <a:bodyPr/>
          <a:lstStyle/>
          <a:p>
            <a:r>
              <a:rPr lang="en-US" dirty="0" smtClean="0">
                <a:solidFill>
                  <a:schemeClr val="accent4">
                    <a:lumMod val="75000"/>
                  </a:schemeClr>
                </a:solidFill>
              </a:rPr>
              <a:t>Tirana training , 9-11/10/2019</a:t>
            </a:r>
            <a:endParaRPr lang="en-US"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fld id="{FB255053-94EE-4D5F-971F-491348149B5B}" type="slidenum">
              <a:rPr lang="en-US" smtClean="0"/>
              <a:pPr/>
              <a:t>10</a:t>
            </a:fld>
            <a:endParaRPr lang="en-US"/>
          </a:p>
        </p:txBody>
      </p:sp>
    </p:spTree>
    <p:extLst>
      <p:ext uri="{BB962C8B-B14F-4D97-AF65-F5344CB8AC3E}">
        <p14:creationId xmlns:p14="http://schemas.microsoft.com/office/powerpoint/2010/main" val="2156873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11</a:t>
            </a:fld>
            <a:endParaRPr lang="en-US"/>
          </a:p>
        </p:txBody>
      </p:sp>
      <p:pic>
        <p:nvPicPr>
          <p:cNvPr id="9" name="Content Placeholder 8" descr="Related image"/>
          <p:cNvPicPr>
            <a:picLocks noGrp="1"/>
          </p:cNvPicPr>
          <p:nvPr>
            <p:ph idx="4294967295"/>
          </p:nvPr>
        </p:nvPicPr>
        <p:blipFill>
          <a:blip r:embed="rId2"/>
          <a:srcRect l="1020" t="2083" r="5102"/>
          <a:stretch>
            <a:fillRect/>
          </a:stretch>
        </p:blipFill>
        <p:spPr bwMode="auto">
          <a:xfrm>
            <a:off x="838200" y="1295400"/>
            <a:ext cx="7543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Types of threats - pollutions</a:t>
            </a:r>
            <a:endParaRPr lang="sq-AL" dirty="0">
              <a:solidFill>
                <a:schemeClr val="accent3">
                  <a:lumMod val="75000"/>
                </a:schemeClr>
              </a:solidFill>
            </a:endParaRPr>
          </a:p>
        </p:txBody>
      </p:sp>
      <p:sp>
        <p:nvSpPr>
          <p:cNvPr id="3" name="Content Placeholder 2"/>
          <p:cNvSpPr>
            <a:spLocks noGrp="1"/>
          </p:cNvSpPr>
          <p:nvPr>
            <p:ph sz="half" idx="1"/>
          </p:nvPr>
        </p:nvSpPr>
        <p:spPr>
          <a:xfrm>
            <a:off x="381000" y="4038600"/>
            <a:ext cx="4038600" cy="2438400"/>
          </a:xfrm>
        </p:spPr>
        <p:txBody>
          <a:bodyPr>
            <a:normAutofit/>
          </a:bodyPr>
          <a:lstStyle/>
          <a:p>
            <a:pPr marL="514350" indent="-514350">
              <a:buFont typeface="+mj-lt"/>
              <a:buAutoNum type="arabicPeriod"/>
            </a:pPr>
            <a:r>
              <a:rPr lang="en-US" dirty="0" smtClean="0"/>
              <a:t>Industrial</a:t>
            </a:r>
          </a:p>
          <a:p>
            <a:pPr marL="514350" indent="-514350">
              <a:buFont typeface="+mj-lt"/>
              <a:buAutoNum type="arabicPeriod"/>
            </a:pPr>
            <a:r>
              <a:rPr lang="en-US" dirty="0" smtClean="0"/>
              <a:t>Agricultural</a:t>
            </a:r>
          </a:p>
          <a:p>
            <a:pPr marL="514350" indent="-514350">
              <a:buFont typeface="+mj-lt"/>
              <a:buAutoNum type="arabicPeriod"/>
            </a:pPr>
            <a:r>
              <a:rPr lang="en-US" dirty="0" smtClean="0"/>
              <a:t>urban wastewater </a:t>
            </a:r>
          </a:p>
          <a:p>
            <a:pPr marL="514350" indent="-514350">
              <a:buFont typeface="+mj-lt"/>
              <a:buAutoNum type="arabicPeriod"/>
            </a:pPr>
            <a:r>
              <a:rPr lang="en-US" dirty="0" smtClean="0"/>
              <a:t>air pollution</a:t>
            </a:r>
          </a:p>
          <a:p>
            <a:endParaRPr lang="sq-AL"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12</a:t>
            </a:fld>
            <a:endParaRPr lang="en-US"/>
          </a:p>
        </p:txBody>
      </p:sp>
      <p:pic>
        <p:nvPicPr>
          <p:cNvPr id="32770" name="Picture 2" descr="https://www.gazeta-shqip.com/wp-content/uploads/2016/05/ndotja-e-detit-ne-Zvernec-7.jpg"/>
          <p:cNvPicPr>
            <a:picLocks noChangeAspect="1" noChangeArrowheads="1"/>
          </p:cNvPicPr>
          <p:nvPr/>
        </p:nvPicPr>
        <p:blipFill>
          <a:blip r:embed="rId2"/>
          <a:srcRect/>
          <a:stretch>
            <a:fillRect/>
          </a:stretch>
        </p:blipFill>
        <p:spPr bwMode="auto">
          <a:xfrm>
            <a:off x="2514600" y="1981200"/>
            <a:ext cx="3291839" cy="2468880"/>
          </a:xfrm>
          <a:prstGeom prst="rect">
            <a:avLst/>
          </a:prstGeom>
          <a:noFill/>
        </p:spPr>
      </p:pic>
      <p:pic>
        <p:nvPicPr>
          <p:cNvPr id="32772" name="Picture 4" descr="http://unemonitoroj.com/lezhe/wp-content/uploads/2018/11/mbeturina-415x260.jpg"/>
          <p:cNvPicPr>
            <a:picLocks noChangeAspect="1" noChangeArrowheads="1"/>
          </p:cNvPicPr>
          <p:nvPr/>
        </p:nvPicPr>
        <p:blipFill>
          <a:blip r:embed="rId3"/>
          <a:srcRect/>
          <a:stretch>
            <a:fillRect/>
          </a:stretch>
        </p:blipFill>
        <p:spPr bwMode="auto">
          <a:xfrm>
            <a:off x="5943600" y="2209800"/>
            <a:ext cx="2979860" cy="1866901"/>
          </a:xfrm>
          <a:prstGeom prst="rect">
            <a:avLst/>
          </a:prstGeom>
          <a:noFill/>
        </p:spPr>
      </p:pic>
      <p:pic>
        <p:nvPicPr>
          <p:cNvPr id="32774" name="Picture 6" descr="Image result for lagunat shqiptare"/>
          <p:cNvPicPr>
            <a:picLocks noChangeAspect="1" noChangeArrowheads="1"/>
          </p:cNvPicPr>
          <p:nvPr/>
        </p:nvPicPr>
        <p:blipFill>
          <a:blip r:embed="rId4"/>
          <a:srcRect/>
          <a:stretch>
            <a:fillRect/>
          </a:stretch>
        </p:blipFill>
        <p:spPr bwMode="auto">
          <a:xfrm>
            <a:off x="3810000" y="4038600"/>
            <a:ext cx="3036275" cy="2286000"/>
          </a:xfrm>
          <a:prstGeom prst="rect">
            <a:avLst/>
          </a:prstGeom>
          <a:noFill/>
        </p:spPr>
      </p:pic>
      <p:pic>
        <p:nvPicPr>
          <p:cNvPr id="32776" name="Picture 8" descr="Related image"/>
          <p:cNvPicPr>
            <a:picLocks noChangeAspect="1" noChangeArrowheads="1"/>
          </p:cNvPicPr>
          <p:nvPr/>
        </p:nvPicPr>
        <p:blipFill>
          <a:blip r:embed="rId5"/>
          <a:srcRect/>
          <a:stretch>
            <a:fillRect/>
          </a:stretch>
        </p:blipFill>
        <p:spPr bwMode="auto">
          <a:xfrm>
            <a:off x="5892800" y="4343400"/>
            <a:ext cx="3251200" cy="1828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Types of threats - loss of vegetation </a:t>
            </a:r>
            <a:endParaRPr lang="sq-AL" dirty="0" smtClean="0">
              <a:solidFill>
                <a:schemeClr val="accent3">
                  <a:lumMod val="75000"/>
                </a:schemeClr>
              </a:solidFill>
            </a:endParaRPr>
          </a:p>
        </p:txBody>
      </p:sp>
      <p:sp>
        <p:nvSpPr>
          <p:cNvPr id="3" name="Content Placeholder 2"/>
          <p:cNvSpPr>
            <a:spLocks noGrp="1"/>
          </p:cNvSpPr>
          <p:nvPr>
            <p:ph sz="half" idx="1"/>
          </p:nvPr>
        </p:nvSpPr>
        <p:spPr/>
        <p:txBody>
          <a:bodyPr>
            <a:normAutofit/>
          </a:bodyPr>
          <a:lstStyle/>
          <a:p>
            <a:pPr>
              <a:buNone/>
            </a:pPr>
            <a:endParaRPr lang="en-US" dirty="0" smtClean="0"/>
          </a:p>
          <a:p>
            <a:pPr>
              <a:buNone/>
            </a:pPr>
            <a:endParaRPr lang="en-US" dirty="0" smtClean="0"/>
          </a:p>
          <a:p>
            <a:pPr>
              <a:buNone/>
            </a:pPr>
            <a:r>
              <a:rPr lang="en-US" dirty="0" smtClean="0"/>
              <a:t>Introduction of invasive species</a:t>
            </a:r>
          </a:p>
          <a:p>
            <a:pPr>
              <a:buNone/>
            </a:pPr>
            <a:r>
              <a:rPr lang="en-US" dirty="0" smtClean="0"/>
              <a:t>Loss of green landscape</a:t>
            </a:r>
          </a:p>
          <a:p>
            <a:pPr>
              <a:buNone/>
            </a:pPr>
            <a:endParaRPr lang="en-US" dirty="0" smtClean="0"/>
          </a:p>
          <a:p>
            <a:pPr>
              <a:buNone/>
            </a:pPr>
            <a:endParaRPr lang="sq-AL"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13</a:t>
            </a:fld>
            <a:endParaRPr lang="en-US"/>
          </a:p>
        </p:txBody>
      </p:sp>
      <p:pic>
        <p:nvPicPr>
          <p:cNvPr id="30721" name="Picture 1" descr="Aster squamatus Patok  2006"/>
          <p:cNvPicPr>
            <a:picLocks noChangeAspect="1" noChangeArrowheads="1"/>
          </p:cNvPicPr>
          <p:nvPr/>
        </p:nvPicPr>
        <p:blipFill>
          <a:blip r:embed="rId2">
            <a:lum bright="-12000" contrast="12000"/>
          </a:blip>
          <a:srcRect/>
          <a:stretch>
            <a:fillRect/>
          </a:stretch>
        </p:blipFill>
        <p:spPr bwMode="auto">
          <a:xfrm>
            <a:off x="4191000" y="2133600"/>
            <a:ext cx="2847975" cy="2257425"/>
          </a:xfrm>
          <a:prstGeom prst="rect">
            <a:avLst/>
          </a:prstGeom>
          <a:noFill/>
          <a:ln w="9525">
            <a:noFill/>
            <a:miter lim="800000"/>
            <a:headEnd/>
            <a:tailEnd/>
          </a:ln>
        </p:spPr>
      </p:pic>
      <p:pic>
        <p:nvPicPr>
          <p:cNvPr id="30722" name="Picture 2" descr="Patok 2009, Derdhja e Matit 2009 002 (137)"/>
          <p:cNvPicPr>
            <a:picLocks noChangeAspect="1" noChangeArrowheads="1"/>
          </p:cNvPicPr>
          <p:nvPr/>
        </p:nvPicPr>
        <p:blipFill>
          <a:blip r:embed="rId3"/>
          <a:srcRect/>
          <a:stretch>
            <a:fillRect/>
          </a:stretch>
        </p:blipFill>
        <p:spPr bwMode="auto">
          <a:xfrm>
            <a:off x="6172200" y="2743200"/>
            <a:ext cx="2743200" cy="2143125"/>
          </a:xfrm>
          <a:prstGeom prst="rect">
            <a:avLst/>
          </a:prstGeom>
          <a:noFill/>
          <a:ln w="9525">
            <a:noFill/>
            <a:miter lim="800000"/>
            <a:headEnd/>
            <a:tailEnd/>
          </a:ln>
        </p:spPr>
      </p:pic>
      <p:pic>
        <p:nvPicPr>
          <p:cNvPr id="30727" name="Picture 7"/>
          <p:cNvPicPr>
            <a:picLocks noChangeAspect="1" noChangeArrowheads="1"/>
          </p:cNvPicPr>
          <p:nvPr/>
        </p:nvPicPr>
        <p:blipFill>
          <a:blip r:embed="rId4"/>
          <a:srcRect/>
          <a:stretch>
            <a:fillRect/>
          </a:stretch>
        </p:blipFill>
        <p:spPr bwMode="auto">
          <a:xfrm>
            <a:off x="2514600" y="4572000"/>
            <a:ext cx="2847975" cy="1600200"/>
          </a:xfrm>
          <a:prstGeom prst="rect">
            <a:avLst/>
          </a:prstGeom>
          <a:noFill/>
          <a:ln w="9525">
            <a:noFill/>
            <a:miter lim="800000"/>
            <a:headEnd/>
            <a:tailEnd/>
          </a:ln>
          <a:effectLst/>
        </p:spPr>
      </p:pic>
      <p:pic>
        <p:nvPicPr>
          <p:cNvPr id="30729" name="Picture 9" descr="Image result for humbje e siperfaqes bimore ne lagunen e Karavastase"/>
          <p:cNvPicPr>
            <a:picLocks noChangeAspect="1" noChangeArrowheads="1"/>
          </p:cNvPicPr>
          <p:nvPr/>
        </p:nvPicPr>
        <p:blipFill>
          <a:blip r:embed="rId5"/>
          <a:srcRect/>
          <a:stretch>
            <a:fillRect/>
          </a:stretch>
        </p:blipFill>
        <p:spPr bwMode="auto">
          <a:xfrm>
            <a:off x="5257800" y="4648200"/>
            <a:ext cx="3252810" cy="182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3">
                    <a:lumMod val="75000"/>
                  </a:schemeClr>
                </a:solidFill>
              </a:rPr>
              <a:t>Types of threats - climate change impacts</a:t>
            </a:r>
            <a:endParaRPr lang="sq-AL" sz="3600" dirty="0" smtClean="0">
              <a:solidFill>
                <a:schemeClr val="accent3">
                  <a:lumMod val="75000"/>
                </a:schemeClr>
              </a:solidFill>
            </a:endParaRPr>
          </a:p>
        </p:txBody>
      </p:sp>
      <p:sp>
        <p:nvSpPr>
          <p:cNvPr id="8" name="Content Placeholder 7"/>
          <p:cNvSpPr>
            <a:spLocks noGrp="1"/>
          </p:cNvSpPr>
          <p:nvPr>
            <p:ph sz="half" idx="1"/>
          </p:nvPr>
        </p:nvSpPr>
        <p:spPr>
          <a:xfrm>
            <a:off x="228600" y="2362200"/>
            <a:ext cx="4038600" cy="1600200"/>
          </a:xfrm>
        </p:spPr>
        <p:txBody>
          <a:bodyPr/>
          <a:lstStyle/>
          <a:p>
            <a:r>
              <a:rPr lang="en-US" dirty="0" smtClean="0"/>
              <a:t>Sea level rise</a:t>
            </a:r>
          </a:p>
          <a:p>
            <a:r>
              <a:rPr lang="en-US" dirty="0" smtClean="0"/>
              <a:t>Temperature increase</a:t>
            </a:r>
          </a:p>
          <a:p>
            <a:r>
              <a:rPr lang="en-US" dirty="0" smtClean="0"/>
              <a:t>Decrease precipitation</a:t>
            </a:r>
            <a:endParaRPr lang="sq-AL"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14</a:t>
            </a:fld>
            <a:endParaRPr lang="en-US"/>
          </a:p>
        </p:txBody>
      </p:sp>
      <p:pic>
        <p:nvPicPr>
          <p:cNvPr id="29698" name="Picture 2" descr="Related image"/>
          <p:cNvPicPr>
            <a:picLocks noChangeAspect="1" noChangeArrowheads="1"/>
          </p:cNvPicPr>
          <p:nvPr/>
        </p:nvPicPr>
        <p:blipFill>
          <a:blip r:embed="rId2"/>
          <a:srcRect/>
          <a:stretch>
            <a:fillRect/>
          </a:stretch>
        </p:blipFill>
        <p:spPr bwMode="auto">
          <a:xfrm>
            <a:off x="3962400" y="2590800"/>
            <a:ext cx="2143125" cy="2143125"/>
          </a:xfrm>
          <a:prstGeom prst="rect">
            <a:avLst/>
          </a:prstGeom>
          <a:noFill/>
        </p:spPr>
      </p:pic>
      <p:pic>
        <p:nvPicPr>
          <p:cNvPr id="29700" name="Picture 4" descr="https://encrypted-tbn0.gstatic.com/images?q=tbn:ANd9GcQbSTbalAOdh2NlaewcrihBH8phl8NwhA6txpMM0ZlkP8tbvEKf"/>
          <p:cNvPicPr>
            <a:picLocks noChangeAspect="1" noChangeArrowheads="1"/>
          </p:cNvPicPr>
          <p:nvPr/>
        </p:nvPicPr>
        <p:blipFill>
          <a:blip r:embed="rId3"/>
          <a:srcRect/>
          <a:stretch>
            <a:fillRect/>
          </a:stretch>
        </p:blipFill>
        <p:spPr bwMode="auto">
          <a:xfrm>
            <a:off x="6019800" y="2133600"/>
            <a:ext cx="2743200" cy="1666875"/>
          </a:xfrm>
          <a:prstGeom prst="rect">
            <a:avLst/>
          </a:prstGeom>
          <a:noFill/>
        </p:spPr>
      </p:pic>
      <p:pic>
        <p:nvPicPr>
          <p:cNvPr id="29702" name="Picture 6" descr="Image result for ndryshimet klimatike dhe lagunat"/>
          <p:cNvPicPr>
            <a:picLocks noChangeAspect="1" noChangeArrowheads="1"/>
          </p:cNvPicPr>
          <p:nvPr/>
        </p:nvPicPr>
        <p:blipFill>
          <a:blip r:embed="rId4"/>
          <a:srcRect/>
          <a:stretch>
            <a:fillRect/>
          </a:stretch>
        </p:blipFill>
        <p:spPr bwMode="auto">
          <a:xfrm>
            <a:off x="6096000" y="4114800"/>
            <a:ext cx="2705100" cy="1685926"/>
          </a:xfrm>
          <a:prstGeom prst="rect">
            <a:avLst/>
          </a:prstGeom>
          <a:noFill/>
        </p:spPr>
      </p:pic>
      <p:pic>
        <p:nvPicPr>
          <p:cNvPr id="29706" name="Picture 10" descr="Related image"/>
          <p:cNvPicPr>
            <a:picLocks noChangeAspect="1" noChangeArrowheads="1"/>
          </p:cNvPicPr>
          <p:nvPr/>
        </p:nvPicPr>
        <p:blipFill>
          <a:blip r:embed="rId5" cstate="print"/>
          <a:srcRect/>
          <a:stretch>
            <a:fillRect/>
          </a:stretch>
        </p:blipFill>
        <p:spPr bwMode="auto">
          <a:xfrm>
            <a:off x="3200400" y="4572000"/>
            <a:ext cx="2748301" cy="1828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F:\materiale te projektit MDRD\activity\Foto Lezhe\FOTOGRAFI\FOTO\PNUD Kune lezhe 15.10.09\DSC_6343.JPG"/>
          <p:cNvPicPr>
            <a:picLocks noChangeAspect="1" noChangeArrowheads="1"/>
          </p:cNvPicPr>
          <p:nvPr/>
        </p:nvPicPr>
        <p:blipFill>
          <a:blip r:embed="rId2" cstate="print"/>
          <a:srcRect/>
          <a:stretch>
            <a:fillRect/>
          </a:stretch>
        </p:blipFill>
        <p:spPr bwMode="auto">
          <a:xfrm>
            <a:off x="6390432" y="4800600"/>
            <a:ext cx="2753568" cy="1828800"/>
          </a:xfrm>
          <a:prstGeom prst="rect">
            <a:avLst/>
          </a:prstGeom>
          <a:noFill/>
        </p:spPr>
      </p:pic>
      <p:sp>
        <p:nvSpPr>
          <p:cNvPr id="2" name="Title 1"/>
          <p:cNvSpPr>
            <a:spLocks noGrp="1"/>
          </p:cNvSpPr>
          <p:nvPr>
            <p:ph type="title"/>
          </p:nvPr>
        </p:nvSpPr>
        <p:spPr>
          <a:xfrm>
            <a:off x="457200" y="914400"/>
            <a:ext cx="8229600" cy="1143000"/>
          </a:xfrm>
        </p:spPr>
        <p:txBody>
          <a:bodyPr>
            <a:normAutofit/>
          </a:bodyPr>
          <a:lstStyle/>
          <a:p>
            <a:r>
              <a:rPr lang="en-US" sz="4000" dirty="0" smtClean="0">
                <a:solidFill>
                  <a:schemeClr val="accent3">
                    <a:lumMod val="75000"/>
                  </a:schemeClr>
                </a:solidFill>
              </a:rPr>
              <a:t>Types of threats - water regime </a:t>
            </a:r>
            <a:endParaRPr lang="sq-AL" sz="4000" dirty="0" smtClean="0">
              <a:solidFill>
                <a:schemeClr val="accent3">
                  <a:lumMod val="75000"/>
                </a:schemeClr>
              </a:solidFill>
            </a:endParaRPr>
          </a:p>
        </p:txBody>
      </p:sp>
      <p:sp>
        <p:nvSpPr>
          <p:cNvPr id="3" name="Content Placeholder 2"/>
          <p:cNvSpPr>
            <a:spLocks noGrp="1"/>
          </p:cNvSpPr>
          <p:nvPr>
            <p:ph sz="half" idx="1"/>
          </p:nvPr>
        </p:nvSpPr>
        <p:spPr/>
        <p:txBody>
          <a:bodyPr>
            <a:normAutofit fontScale="92500" lnSpcReduction="10000"/>
          </a:bodyPr>
          <a:lstStyle/>
          <a:p>
            <a:endParaRPr lang="en-US" dirty="0" smtClean="0"/>
          </a:p>
          <a:p>
            <a:r>
              <a:rPr lang="en-US" dirty="0" smtClean="0"/>
              <a:t>alteration of natural regimes, </a:t>
            </a:r>
          </a:p>
          <a:p>
            <a:r>
              <a:rPr lang="en-US" dirty="0" smtClean="0"/>
              <a:t>construction dams and weirs, </a:t>
            </a:r>
          </a:p>
          <a:p>
            <a:r>
              <a:rPr lang="en-US" dirty="0" smtClean="0"/>
              <a:t>inundation, </a:t>
            </a:r>
          </a:p>
          <a:p>
            <a:r>
              <a:rPr lang="en-US" dirty="0" smtClean="0"/>
              <a:t>surface water erosion and sedimentation, </a:t>
            </a:r>
          </a:p>
          <a:p>
            <a:r>
              <a:rPr lang="en-US" dirty="0" err="1" smtClean="0"/>
              <a:t>waterlogging</a:t>
            </a:r>
            <a:r>
              <a:rPr lang="en-US" dirty="0" smtClean="0"/>
              <a:t>, </a:t>
            </a:r>
          </a:p>
          <a:p>
            <a:r>
              <a:rPr lang="en-US" dirty="0" smtClean="0"/>
              <a:t>water and groundwater extraction</a:t>
            </a:r>
          </a:p>
          <a:p>
            <a:endParaRPr lang="sq-AL"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15</a:t>
            </a:fld>
            <a:endParaRPr lang="en-US"/>
          </a:p>
        </p:txBody>
      </p:sp>
      <p:pic>
        <p:nvPicPr>
          <p:cNvPr id="28675" name="Picture 3" descr="F:\materiale te projektit MDRD\activity\Foto Lezhe\Foto + Filma Jaku Tetor 2010\Foto Jaku Kune 13 Gusht 2010\DSC05336.JPG"/>
          <p:cNvPicPr>
            <a:picLocks noChangeAspect="1" noChangeArrowheads="1"/>
          </p:cNvPicPr>
          <p:nvPr/>
        </p:nvPicPr>
        <p:blipFill>
          <a:blip r:embed="rId3" cstate="print"/>
          <a:srcRect/>
          <a:stretch>
            <a:fillRect/>
          </a:stretch>
        </p:blipFill>
        <p:spPr bwMode="auto">
          <a:xfrm>
            <a:off x="6400800" y="3505200"/>
            <a:ext cx="2438400" cy="1828800"/>
          </a:xfrm>
          <a:prstGeom prst="rect">
            <a:avLst/>
          </a:prstGeom>
          <a:noFill/>
        </p:spPr>
      </p:pic>
      <p:pic>
        <p:nvPicPr>
          <p:cNvPr id="28676" name="Picture 4" descr="F:\materiale te projektit MDRD\activity\Foto Lezhe\FOTOGRAFI\FOTO\PNUD Kune lezhe 15.10.09\DSC_6294.JPG"/>
          <p:cNvPicPr>
            <a:picLocks noChangeAspect="1" noChangeArrowheads="1"/>
          </p:cNvPicPr>
          <p:nvPr/>
        </p:nvPicPr>
        <p:blipFill>
          <a:blip r:embed="rId4" cstate="print"/>
          <a:srcRect/>
          <a:stretch>
            <a:fillRect/>
          </a:stretch>
        </p:blipFill>
        <p:spPr bwMode="auto">
          <a:xfrm>
            <a:off x="6705600" y="1828800"/>
            <a:ext cx="2296369" cy="1525148"/>
          </a:xfrm>
          <a:prstGeom prst="rect">
            <a:avLst/>
          </a:prstGeom>
          <a:noFill/>
        </p:spPr>
      </p:pic>
      <p:pic>
        <p:nvPicPr>
          <p:cNvPr id="28678" name="Picture 6" descr="F:\materiale te projektit MDRD\activity\Foto Lezhe\FOTOGRAFI\FOTO\Foto Kune Vain etj\Gryke Zeza(permbytje) 1.5 km veri qyteti Lezhe.JPG"/>
          <p:cNvPicPr>
            <a:picLocks noChangeAspect="1" noChangeArrowheads="1"/>
          </p:cNvPicPr>
          <p:nvPr/>
        </p:nvPicPr>
        <p:blipFill>
          <a:blip r:embed="rId5" cstate="print"/>
          <a:srcRect/>
          <a:stretch>
            <a:fillRect/>
          </a:stretch>
        </p:blipFill>
        <p:spPr bwMode="auto">
          <a:xfrm>
            <a:off x="4343400" y="2438400"/>
            <a:ext cx="2438400" cy="1828800"/>
          </a:xfrm>
          <a:prstGeom prst="rect">
            <a:avLst/>
          </a:prstGeom>
          <a:noFill/>
        </p:spPr>
      </p:pic>
      <p:pic>
        <p:nvPicPr>
          <p:cNvPr id="28682" name="Picture 10" descr="F:\materiale te projektit MDRD\activity\Foto per materialin e Ketit\100_7256.JPG"/>
          <p:cNvPicPr>
            <a:picLocks noChangeAspect="1" noChangeArrowheads="1"/>
          </p:cNvPicPr>
          <p:nvPr/>
        </p:nvPicPr>
        <p:blipFill>
          <a:blip r:embed="rId6" cstate="print"/>
          <a:srcRect/>
          <a:stretch>
            <a:fillRect/>
          </a:stretch>
        </p:blipFill>
        <p:spPr bwMode="auto">
          <a:xfrm>
            <a:off x="4191000" y="4434723"/>
            <a:ext cx="2620962" cy="196607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75000"/>
                  </a:schemeClr>
                </a:solidFill>
              </a:rPr>
              <a:t>Types of threats - artificial drainage and agricultural processes</a:t>
            </a:r>
            <a:endParaRPr lang="sq-AL" sz="3200" dirty="0">
              <a:solidFill>
                <a:schemeClr val="accent3">
                  <a:lumMod val="75000"/>
                </a:schemeClr>
              </a:solidFill>
            </a:endParaRPr>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16</a:t>
            </a:fld>
            <a:endParaRPr lang="en-US"/>
          </a:p>
        </p:txBody>
      </p:sp>
      <p:pic>
        <p:nvPicPr>
          <p:cNvPr id="27651" name="Picture 3"/>
          <p:cNvPicPr>
            <a:picLocks noChangeAspect="1" noChangeArrowheads="1"/>
          </p:cNvPicPr>
          <p:nvPr/>
        </p:nvPicPr>
        <p:blipFill>
          <a:blip r:embed="rId2"/>
          <a:srcRect/>
          <a:stretch>
            <a:fillRect/>
          </a:stretch>
        </p:blipFill>
        <p:spPr bwMode="auto">
          <a:xfrm>
            <a:off x="457200" y="2667000"/>
            <a:ext cx="2628900" cy="1733550"/>
          </a:xfrm>
          <a:prstGeom prst="rect">
            <a:avLst/>
          </a:prstGeom>
          <a:noFill/>
          <a:ln w="9525">
            <a:noFill/>
            <a:miter lim="800000"/>
            <a:headEnd/>
            <a:tailEnd/>
          </a:ln>
          <a:effectLst/>
        </p:spPr>
      </p:pic>
      <p:pic>
        <p:nvPicPr>
          <p:cNvPr id="27652" name="Picture 4" descr="F:\materiale te projektit MDRD\Raportet e eksperteve kombetar\hydrmet-ecosystems' experts\DMRD\Foto\Janar_2010\100_7216.JPG"/>
          <p:cNvPicPr>
            <a:picLocks noChangeAspect="1" noChangeArrowheads="1"/>
          </p:cNvPicPr>
          <p:nvPr/>
        </p:nvPicPr>
        <p:blipFill>
          <a:blip r:embed="rId3" cstate="print"/>
          <a:srcRect/>
          <a:stretch>
            <a:fillRect/>
          </a:stretch>
        </p:blipFill>
        <p:spPr bwMode="auto">
          <a:xfrm>
            <a:off x="5410200" y="2514600"/>
            <a:ext cx="2721541" cy="2041525"/>
          </a:xfrm>
          <a:prstGeom prst="rect">
            <a:avLst/>
          </a:prstGeom>
          <a:noFill/>
        </p:spPr>
      </p:pic>
      <p:pic>
        <p:nvPicPr>
          <p:cNvPr id="27653" name="Picture 5" descr="F:\materiale te projektit MDRD\activity\Foto Lezhe\Foto 11.11.09  Barbulloje Komuna Kolsh\DSC03445.JPG"/>
          <p:cNvPicPr>
            <a:picLocks noChangeAspect="1" noChangeArrowheads="1"/>
          </p:cNvPicPr>
          <p:nvPr/>
        </p:nvPicPr>
        <p:blipFill>
          <a:blip r:embed="rId4" cstate="print"/>
          <a:srcRect/>
          <a:stretch>
            <a:fillRect/>
          </a:stretch>
        </p:blipFill>
        <p:spPr bwMode="auto">
          <a:xfrm>
            <a:off x="1524000" y="4267200"/>
            <a:ext cx="2438400" cy="1828800"/>
          </a:xfrm>
          <a:prstGeom prst="rect">
            <a:avLst/>
          </a:prstGeom>
          <a:noFill/>
        </p:spPr>
      </p:pic>
      <p:pic>
        <p:nvPicPr>
          <p:cNvPr id="27655" name="Picture 7" descr="Related image"/>
          <p:cNvPicPr>
            <a:picLocks noChangeAspect="1" noChangeArrowheads="1"/>
          </p:cNvPicPr>
          <p:nvPr/>
        </p:nvPicPr>
        <p:blipFill>
          <a:blip r:embed="rId5"/>
          <a:srcRect/>
          <a:stretch>
            <a:fillRect/>
          </a:stretch>
        </p:blipFill>
        <p:spPr bwMode="auto">
          <a:xfrm>
            <a:off x="4419600" y="4343400"/>
            <a:ext cx="2835233" cy="1828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Types of threats - natural processes </a:t>
            </a:r>
            <a:endParaRPr lang="sq-AL" dirty="0">
              <a:solidFill>
                <a:schemeClr val="accent3">
                  <a:lumMod val="75000"/>
                </a:schemeClr>
              </a:solidFill>
            </a:endParaRPr>
          </a:p>
        </p:txBody>
      </p:sp>
      <p:sp>
        <p:nvSpPr>
          <p:cNvPr id="3" name="Content Placeholder 2"/>
          <p:cNvSpPr>
            <a:spLocks noGrp="1"/>
          </p:cNvSpPr>
          <p:nvPr>
            <p:ph sz="half" idx="1"/>
          </p:nvPr>
        </p:nvSpPr>
        <p:spPr>
          <a:xfrm>
            <a:off x="228600" y="2209800"/>
            <a:ext cx="2057400" cy="2773363"/>
          </a:xfrm>
        </p:spPr>
        <p:txBody>
          <a:bodyPr>
            <a:normAutofit/>
          </a:bodyPr>
          <a:lstStyle/>
          <a:p>
            <a:r>
              <a:rPr lang="en-US" dirty="0" smtClean="0"/>
              <a:t>fire, </a:t>
            </a:r>
          </a:p>
          <a:p>
            <a:r>
              <a:rPr lang="en-US" dirty="0" smtClean="0"/>
              <a:t>floods, </a:t>
            </a:r>
          </a:p>
          <a:p>
            <a:r>
              <a:rPr lang="en-US" dirty="0" smtClean="0"/>
              <a:t>cyclones, </a:t>
            </a:r>
          </a:p>
          <a:p>
            <a:r>
              <a:rPr lang="en-US" dirty="0" smtClean="0"/>
              <a:t>drought</a:t>
            </a:r>
          </a:p>
          <a:p>
            <a:endParaRPr lang="sq-AL"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17</a:t>
            </a:fld>
            <a:endParaRPr lang="en-US"/>
          </a:p>
        </p:txBody>
      </p:sp>
      <p:pic>
        <p:nvPicPr>
          <p:cNvPr id="26626" name="Picture 2" descr="Image result for zjarr ne shengjin"/>
          <p:cNvPicPr>
            <a:picLocks noChangeAspect="1" noChangeArrowheads="1"/>
          </p:cNvPicPr>
          <p:nvPr/>
        </p:nvPicPr>
        <p:blipFill>
          <a:blip r:embed="rId2"/>
          <a:srcRect/>
          <a:stretch>
            <a:fillRect/>
          </a:stretch>
        </p:blipFill>
        <p:spPr bwMode="auto">
          <a:xfrm>
            <a:off x="2667000" y="2057400"/>
            <a:ext cx="3491016" cy="1828800"/>
          </a:xfrm>
          <a:prstGeom prst="rect">
            <a:avLst/>
          </a:prstGeom>
          <a:noFill/>
        </p:spPr>
      </p:pic>
      <p:pic>
        <p:nvPicPr>
          <p:cNvPr id="26628" name="Picture 4" descr="Related image"/>
          <p:cNvPicPr>
            <a:picLocks noChangeAspect="1" noChangeArrowheads="1"/>
          </p:cNvPicPr>
          <p:nvPr/>
        </p:nvPicPr>
        <p:blipFill>
          <a:blip r:embed="rId3"/>
          <a:srcRect/>
          <a:stretch>
            <a:fillRect/>
          </a:stretch>
        </p:blipFill>
        <p:spPr bwMode="auto">
          <a:xfrm>
            <a:off x="5715000" y="2743200"/>
            <a:ext cx="2914650" cy="1600200"/>
          </a:xfrm>
          <a:prstGeom prst="rect">
            <a:avLst/>
          </a:prstGeom>
          <a:noFill/>
        </p:spPr>
      </p:pic>
      <p:pic>
        <p:nvPicPr>
          <p:cNvPr id="26630" name="Picture 6" descr="Related image"/>
          <p:cNvPicPr>
            <a:picLocks noChangeAspect="1" noChangeArrowheads="1"/>
          </p:cNvPicPr>
          <p:nvPr/>
        </p:nvPicPr>
        <p:blipFill>
          <a:blip r:embed="rId4"/>
          <a:srcRect/>
          <a:stretch>
            <a:fillRect/>
          </a:stretch>
        </p:blipFill>
        <p:spPr bwMode="auto">
          <a:xfrm>
            <a:off x="2438400" y="4114800"/>
            <a:ext cx="2847975" cy="1600200"/>
          </a:xfrm>
          <a:prstGeom prst="rect">
            <a:avLst/>
          </a:prstGeom>
          <a:noFill/>
        </p:spPr>
      </p:pic>
      <p:pic>
        <p:nvPicPr>
          <p:cNvPr id="26632" name="Picture 8" descr="Image result for stuhi ne shengjin"/>
          <p:cNvPicPr>
            <a:picLocks noChangeAspect="1" noChangeArrowheads="1"/>
          </p:cNvPicPr>
          <p:nvPr/>
        </p:nvPicPr>
        <p:blipFill>
          <a:blip r:embed="rId5"/>
          <a:srcRect/>
          <a:stretch>
            <a:fillRect/>
          </a:stretch>
        </p:blipFill>
        <p:spPr bwMode="auto">
          <a:xfrm>
            <a:off x="5029200" y="4495800"/>
            <a:ext cx="3201445" cy="1828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3">
                    <a:lumMod val="75000"/>
                  </a:schemeClr>
                </a:solidFill>
              </a:rPr>
              <a:t>How do threats </a:t>
            </a:r>
            <a:r>
              <a:rPr lang="en-US" dirty="0" smtClean="0">
                <a:solidFill>
                  <a:schemeClr val="accent3">
                    <a:lumMod val="75000"/>
                  </a:schemeClr>
                </a:solidFill>
              </a:rPr>
              <a:t>impacts wetlands?</a:t>
            </a:r>
            <a:endParaRPr lang="sq-AL" dirty="0">
              <a:solidFill>
                <a:schemeClr val="accent3">
                  <a:lumMod val="75000"/>
                </a:schemeClr>
              </a:solidFill>
            </a:endParaRPr>
          </a:p>
        </p:txBody>
      </p:sp>
      <p:sp>
        <p:nvSpPr>
          <p:cNvPr id="8" name="Content Placeholder 7"/>
          <p:cNvSpPr>
            <a:spLocks noGrp="1"/>
          </p:cNvSpPr>
          <p:nvPr>
            <p:ph idx="1"/>
          </p:nvPr>
        </p:nvSpPr>
        <p:spPr/>
        <p:txBody>
          <a:bodyPr>
            <a:normAutofit fontScale="85000" lnSpcReduction="20000"/>
          </a:bodyPr>
          <a:lstStyle/>
          <a:p>
            <a:pPr fontAlgn="base">
              <a:buNone/>
            </a:pPr>
            <a:r>
              <a:rPr lang="en-US" b="1" dirty="0" smtClean="0"/>
              <a:t>Habitat Loss</a:t>
            </a:r>
          </a:p>
          <a:p>
            <a:pPr fontAlgn="base"/>
            <a:r>
              <a:rPr lang="en-US" dirty="0" smtClean="0"/>
              <a:t>The destruction, degradation, and fragmentation of natural habitats -- our forests, wetlands, and grasslands -- pose the greatest threat to the nation's thousands of different plants and animals.</a:t>
            </a:r>
          </a:p>
          <a:p>
            <a:pPr fontAlgn="base">
              <a:buNone/>
            </a:pPr>
            <a:r>
              <a:rPr lang="en-US" b="1" dirty="0" smtClean="0"/>
              <a:t>Development Pressure</a:t>
            </a:r>
          </a:p>
          <a:p>
            <a:pPr fontAlgn="base"/>
            <a:r>
              <a:rPr lang="en-US" dirty="0" smtClean="0"/>
              <a:t>While many human activities can alter natural habitats, the conversion of green space to urban and suburban uses is the fastest growing threat to the nation's plants, animals, and open spaces.</a:t>
            </a:r>
          </a:p>
          <a:p>
            <a:pPr fontAlgn="base"/>
            <a:endParaRPr lang="en-US" dirty="0" smtClean="0"/>
          </a:p>
          <a:p>
            <a:endParaRPr lang="sq-AL" dirty="0"/>
          </a:p>
        </p:txBody>
      </p:sp>
      <p:sp>
        <p:nvSpPr>
          <p:cNvPr id="5" name="Footer Placeholder 4"/>
          <p:cNvSpPr>
            <a:spLocks noGrp="1"/>
          </p:cNvSpPr>
          <p:nvPr>
            <p:ph type="ftr" sz="quarter" idx="11"/>
          </p:nvPr>
        </p:nvSpPr>
        <p:spPr/>
        <p:txBody>
          <a:bodyPr/>
          <a:lstStyle/>
          <a:p>
            <a:r>
              <a:rPr lang="en-US" smtClean="0"/>
              <a:t>Tirana training , 9-11/10/2019</a:t>
            </a:r>
            <a:endParaRPr lang="en-US"/>
          </a:p>
        </p:txBody>
      </p:sp>
      <p:sp>
        <p:nvSpPr>
          <p:cNvPr id="6" name="Slide Number Placeholder 5"/>
          <p:cNvSpPr>
            <a:spLocks noGrp="1"/>
          </p:cNvSpPr>
          <p:nvPr>
            <p:ph type="sldNum" sz="quarter" idx="12"/>
          </p:nvPr>
        </p:nvSpPr>
        <p:spPr/>
        <p:txBody>
          <a:bodyPr/>
          <a:lstStyle/>
          <a:p>
            <a:fld id="{FB255053-94EE-4D5F-971F-491348149B5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3">
                    <a:lumMod val="75000"/>
                  </a:schemeClr>
                </a:solidFill>
              </a:rPr>
              <a:t>How do threats </a:t>
            </a:r>
            <a:r>
              <a:rPr lang="en-US" dirty="0" smtClean="0">
                <a:solidFill>
                  <a:schemeClr val="accent3">
                    <a:lumMod val="75000"/>
                  </a:schemeClr>
                </a:solidFill>
              </a:rPr>
              <a:t>impacts wetlands?</a:t>
            </a:r>
            <a:endParaRPr lang="sq-AL" dirty="0">
              <a:solidFill>
                <a:schemeClr val="accent3">
                  <a:lumMod val="75000"/>
                </a:schemeClr>
              </a:solidFill>
            </a:endParaRPr>
          </a:p>
        </p:txBody>
      </p:sp>
      <p:sp>
        <p:nvSpPr>
          <p:cNvPr id="8" name="Content Placeholder 7"/>
          <p:cNvSpPr>
            <a:spLocks noGrp="1"/>
          </p:cNvSpPr>
          <p:nvPr>
            <p:ph idx="1"/>
          </p:nvPr>
        </p:nvSpPr>
        <p:spPr/>
        <p:txBody>
          <a:bodyPr>
            <a:normAutofit fontScale="70000" lnSpcReduction="20000"/>
          </a:bodyPr>
          <a:lstStyle/>
          <a:p>
            <a:pPr fontAlgn="base">
              <a:buNone/>
            </a:pPr>
            <a:r>
              <a:rPr lang="en-US" b="1" dirty="0" smtClean="0"/>
              <a:t>Pollution Is Killing The Flora And Fauna Of Wetlands</a:t>
            </a:r>
          </a:p>
          <a:p>
            <a:pPr fontAlgn="base"/>
            <a:r>
              <a:rPr lang="en-US" dirty="0" smtClean="0"/>
              <a:t>wetlands are treated as the dumping grounds where industrial effluents, household wastes or sewage is released. High pollution rates in such wetlands kill off the flora and fauna and thus destroy the wetland habitat. </a:t>
            </a:r>
            <a:r>
              <a:rPr lang="en-US" b="1" dirty="0" smtClean="0"/>
              <a:t>	</a:t>
            </a:r>
          </a:p>
          <a:p>
            <a:pPr fontAlgn="base">
              <a:buNone/>
            </a:pPr>
            <a:r>
              <a:rPr lang="en-US" b="1" dirty="0" smtClean="0"/>
              <a:t>Climate Change Is Destroying Wetland Habitats</a:t>
            </a:r>
          </a:p>
          <a:p>
            <a:pPr fontAlgn="base"/>
            <a:r>
              <a:rPr lang="en-US" dirty="0" smtClean="0"/>
              <a:t>In places where the temperature increase is raising the sea levels, the coastal wetlands are being submerged or drowned. In other places where higher temperatures are triggering droughts, the wetlands are also drying out. Thus, wetlands are getting lost both due to higher and lower water levels induced by the varying effects of climate change in different parts of the world.</a:t>
            </a:r>
          </a:p>
          <a:p>
            <a:endParaRPr lang="sq-AL" dirty="0"/>
          </a:p>
        </p:txBody>
      </p:sp>
      <p:sp>
        <p:nvSpPr>
          <p:cNvPr id="5" name="Footer Placeholder 4"/>
          <p:cNvSpPr>
            <a:spLocks noGrp="1"/>
          </p:cNvSpPr>
          <p:nvPr>
            <p:ph type="ftr" sz="quarter" idx="11"/>
          </p:nvPr>
        </p:nvSpPr>
        <p:spPr/>
        <p:txBody>
          <a:bodyPr/>
          <a:lstStyle/>
          <a:p>
            <a:r>
              <a:rPr lang="en-US" smtClean="0"/>
              <a:t>Tirana training , 9-11/10/2019</a:t>
            </a:r>
            <a:endParaRPr lang="en-US"/>
          </a:p>
        </p:txBody>
      </p:sp>
      <p:sp>
        <p:nvSpPr>
          <p:cNvPr id="6" name="Slide Number Placeholder 5"/>
          <p:cNvSpPr>
            <a:spLocks noGrp="1"/>
          </p:cNvSpPr>
          <p:nvPr>
            <p:ph type="sldNum" sz="quarter" idx="12"/>
          </p:nvPr>
        </p:nvSpPr>
        <p:spPr/>
        <p:txBody>
          <a:bodyPr/>
          <a:lstStyle/>
          <a:p>
            <a:fld id="{FB255053-94EE-4D5F-971F-491348149B5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Content of session</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dirty="0" smtClean="0"/>
              <a:t>Concept of threats in wetland</a:t>
            </a:r>
          </a:p>
          <a:p>
            <a:r>
              <a:rPr lang="en-US" dirty="0" smtClean="0"/>
              <a:t>Why </a:t>
            </a:r>
            <a:r>
              <a:rPr lang="en-US" dirty="0" smtClean="0"/>
              <a:t>they </a:t>
            </a:r>
            <a:r>
              <a:rPr lang="en-US" dirty="0" smtClean="0"/>
              <a:t>are threats?</a:t>
            </a:r>
          </a:p>
          <a:p>
            <a:r>
              <a:rPr lang="en-US" dirty="0" smtClean="0"/>
              <a:t>Main threats in </a:t>
            </a:r>
            <a:r>
              <a:rPr lang="en-US" dirty="0" smtClean="0"/>
              <a:t>wetlands</a:t>
            </a:r>
            <a:endParaRPr lang="en-US" dirty="0" smtClean="0"/>
          </a:p>
          <a:p>
            <a:r>
              <a:rPr lang="en-US" dirty="0" smtClean="0"/>
              <a:t>Why </a:t>
            </a:r>
            <a:r>
              <a:rPr lang="en-US" dirty="0" smtClean="0"/>
              <a:t>should they  </a:t>
            </a:r>
            <a:r>
              <a:rPr lang="en-US" dirty="0" smtClean="0"/>
              <a:t>be managed?</a:t>
            </a:r>
            <a:endParaRPr lang="en-US" dirty="0"/>
          </a:p>
        </p:txBody>
      </p:sp>
      <p:sp>
        <p:nvSpPr>
          <p:cNvPr id="4" name="Footer Placeholder 3"/>
          <p:cNvSpPr>
            <a:spLocks noGrp="1"/>
          </p:cNvSpPr>
          <p:nvPr>
            <p:ph type="ftr" sz="quarter" idx="11"/>
          </p:nvPr>
        </p:nvSpPr>
        <p:spPr/>
        <p:txBody>
          <a:bodyPr/>
          <a:lstStyle/>
          <a:p>
            <a:r>
              <a:rPr lang="en-US" dirty="0" smtClean="0">
                <a:solidFill>
                  <a:schemeClr val="accent4">
                    <a:lumMod val="75000"/>
                  </a:schemeClr>
                </a:solidFill>
              </a:rPr>
              <a:t>Tirana training , 9-11/10/2019</a:t>
            </a:r>
            <a:endParaRPr lang="en-US"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fld id="{FB255053-94EE-4D5F-971F-491348149B5B}" type="slidenum">
              <a:rPr lang="en-US" smtClean="0"/>
              <a:pPr/>
              <a:t>2</a:t>
            </a:fld>
            <a:endParaRPr lang="en-US"/>
          </a:p>
        </p:txBody>
      </p:sp>
    </p:spTree>
    <p:extLst>
      <p:ext uri="{BB962C8B-B14F-4D97-AF65-F5344CB8AC3E}">
        <p14:creationId xmlns:p14="http://schemas.microsoft.com/office/powerpoint/2010/main" val="371871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3">
                    <a:lumMod val="75000"/>
                  </a:schemeClr>
                </a:solidFill>
              </a:rPr>
              <a:t>How do threats </a:t>
            </a:r>
            <a:r>
              <a:rPr lang="en-US" dirty="0" smtClean="0">
                <a:solidFill>
                  <a:schemeClr val="accent3">
                    <a:lumMod val="75000"/>
                  </a:schemeClr>
                </a:solidFill>
              </a:rPr>
              <a:t>impacts wetlands?</a:t>
            </a:r>
            <a:endParaRPr lang="sq-AL" dirty="0">
              <a:solidFill>
                <a:schemeClr val="accent3">
                  <a:lumMod val="75000"/>
                </a:schemeClr>
              </a:solidFill>
            </a:endParaRPr>
          </a:p>
        </p:txBody>
      </p:sp>
      <p:sp>
        <p:nvSpPr>
          <p:cNvPr id="8" name="Content Placeholder 7"/>
          <p:cNvSpPr>
            <a:spLocks noGrp="1"/>
          </p:cNvSpPr>
          <p:nvPr>
            <p:ph idx="1"/>
          </p:nvPr>
        </p:nvSpPr>
        <p:spPr/>
        <p:txBody>
          <a:bodyPr>
            <a:normAutofit fontScale="92500"/>
          </a:bodyPr>
          <a:lstStyle/>
          <a:p>
            <a:pPr>
              <a:buNone/>
            </a:pPr>
            <a:r>
              <a:rPr lang="en-US" b="1" dirty="0" smtClean="0"/>
              <a:t>Construction of Dams alter the Flow of Water to Wetlands</a:t>
            </a:r>
          </a:p>
          <a:p>
            <a:r>
              <a:rPr lang="en-US" dirty="0" smtClean="0"/>
              <a:t>Dams alter the natural flow of a river to meet human needs. Wetland areas like swamps, marshes, etc., might suffer from a lower or a higher flow of water than normal due to the construction of dams. Thus, dams have the power to permanently damage the wetland ecosystems.</a:t>
            </a:r>
            <a:endParaRPr lang="sq-AL" dirty="0"/>
          </a:p>
        </p:txBody>
      </p:sp>
      <p:sp>
        <p:nvSpPr>
          <p:cNvPr id="5" name="Footer Placeholder 4"/>
          <p:cNvSpPr>
            <a:spLocks noGrp="1"/>
          </p:cNvSpPr>
          <p:nvPr>
            <p:ph type="ftr" sz="quarter" idx="11"/>
          </p:nvPr>
        </p:nvSpPr>
        <p:spPr/>
        <p:txBody>
          <a:bodyPr/>
          <a:lstStyle/>
          <a:p>
            <a:r>
              <a:rPr lang="en-US" smtClean="0"/>
              <a:t>Tirana training , 9-11/10/2019</a:t>
            </a:r>
            <a:endParaRPr lang="en-US"/>
          </a:p>
        </p:txBody>
      </p:sp>
      <p:sp>
        <p:nvSpPr>
          <p:cNvPr id="6" name="Slide Number Placeholder 5"/>
          <p:cNvSpPr>
            <a:spLocks noGrp="1"/>
          </p:cNvSpPr>
          <p:nvPr>
            <p:ph type="sldNum" sz="quarter" idx="12"/>
          </p:nvPr>
        </p:nvSpPr>
        <p:spPr/>
        <p:txBody>
          <a:bodyPr/>
          <a:lstStyle/>
          <a:p>
            <a:fld id="{FB255053-94EE-4D5F-971F-491348149B5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Threats should be managed </a:t>
            </a:r>
            <a:endParaRPr lang="sq-AL" dirty="0">
              <a:solidFill>
                <a:schemeClr val="accent3">
                  <a:lumMod val="75000"/>
                </a:schemeClr>
              </a:solidFill>
            </a:endParaRPr>
          </a:p>
        </p:txBody>
      </p:sp>
      <p:sp>
        <p:nvSpPr>
          <p:cNvPr id="3" name="Content Placeholder 2"/>
          <p:cNvSpPr>
            <a:spLocks noGrp="1"/>
          </p:cNvSpPr>
          <p:nvPr>
            <p:ph idx="1"/>
          </p:nvPr>
        </p:nvSpPr>
        <p:spPr/>
        <p:txBody>
          <a:bodyPr>
            <a:noAutofit/>
          </a:bodyPr>
          <a:lstStyle/>
          <a:p>
            <a:r>
              <a:rPr lang="en-US" sz="1400" dirty="0" smtClean="0"/>
              <a:t>Wetlands are among the rarest and most threatened ecosystems on the planet. They are also of the most important ones as the habitat for unique and endangered species and are vital for human life. The loss and degradation of wetlands reduce their ability to provide goods and services for humankind and to support biodiversity. They are therefore associated with economic costs and considered as a threat to human life on earth.</a:t>
            </a:r>
          </a:p>
          <a:p>
            <a:r>
              <a:rPr lang="en-US" sz="1400" dirty="0" smtClean="0"/>
              <a:t>It is a responsibility of individuals from states, international organizations, governors, politicians, scientists and  academics - on national and international level, to stand up for the right of present and future generations and by cooperation and contribution through: </a:t>
            </a:r>
          </a:p>
          <a:p>
            <a:pPr lvl="1">
              <a:buNone/>
            </a:pPr>
            <a:r>
              <a:rPr lang="en-US" sz="1400" dirty="0" smtClean="0"/>
              <a:t>1. Adopting a strategic approach to site management including ecosystem-based approach; </a:t>
            </a:r>
          </a:p>
          <a:p>
            <a:pPr lvl="1">
              <a:buNone/>
            </a:pPr>
            <a:r>
              <a:rPr lang="en-US" sz="1400" dirty="0" smtClean="0"/>
              <a:t>2. Establishing programs to monitor change in ecological character; and </a:t>
            </a:r>
          </a:p>
          <a:p>
            <a:pPr lvl="1">
              <a:buNone/>
            </a:pPr>
            <a:r>
              <a:rPr lang="en-US" sz="1400" dirty="0" smtClean="0"/>
              <a:t>3. Publishing and disseminate the information from inventory and monitoring programs to raise awareness.</a:t>
            </a:r>
          </a:p>
          <a:p>
            <a:pPr lvl="1">
              <a:buNone/>
            </a:pPr>
            <a:endParaRPr lang="en-US" sz="1400" dirty="0" smtClean="0"/>
          </a:p>
          <a:p>
            <a:r>
              <a:rPr lang="en-US" sz="1400" dirty="0" smtClean="0"/>
              <a:t>The </a:t>
            </a:r>
            <a:r>
              <a:rPr lang="en-US" sz="1400" dirty="0" err="1" smtClean="0"/>
              <a:t>Ramsar</a:t>
            </a:r>
            <a:r>
              <a:rPr lang="en-US" sz="1400" dirty="0" smtClean="0"/>
              <a:t> Convention was established to address the issue of the loss and degradation of wetlands through concerted and coordinated action by the Contracting Parties, so that wetlands can contribute to the process of sustainable development. The </a:t>
            </a:r>
            <a:r>
              <a:rPr lang="en-US" sz="1400" dirty="0" err="1" smtClean="0"/>
              <a:t>Ramsar</a:t>
            </a:r>
            <a:r>
              <a:rPr lang="en-US" sz="1400" dirty="0" smtClean="0"/>
              <a:t> Convention has succeeded in raising awareness and the level of actions for conservation of wetlands; yet wetlands continue to be lost and degraded at a rapid pace in many parts of the world due to selfish over-exploitation of wetlands and their natural resources. </a:t>
            </a:r>
            <a:br>
              <a:rPr lang="en-US" sz="1400" dirty="0" smtClean="0"/>
            </a:br>
            <a:r>
              <a:rPr lang="en-US" sz="1400" dirty="0" smtClean="0"/>
              <a:t/>
            </a:r>
            <a:br>
              <a:rPr lang="en-US" sz="1400" dirty="0" smtClean="0"/>
            </a:br>
            <a:endParaRPr lang="en-US" sz="1400" dirty="0" smtClean="0"/>
          </a:p>
        </p:txBody>
      </p:sp>
      <p:sp>
        <p:nvSpPr>
          <p:cNvPr id="4" name="Footer Placeholder 3"/>
          <p:cNvSpPr>
            <a:spLocks noGrp="1"/>
          </p:cNvSpPr>
          <p:nvPr>
            <p:ph type="ftr" sz="quarter" idx="11"/>
          </p:nvPr>
        </p:nvSpPr>
        <p:spPr/>
        <p:txBody>
          <a:bodyPr/>
          <a:lstStyle/>
          <a:p>
            <a:r>
              <a:rPr lang="en-US" dirty="0" smtClean="0"/>
              <a:t>Tirana training , 9-11/10/2019</a:t>
            </a:r>
            <a:endParaRPr lang="en-US" dirty="0"/>
          </a:p>
        </p:txBody>
      </p:sp>
      <p:sp>
        <p:nvSpPr>
          <p:cNvPr id="5" name="Slide Number Placeholder 4"/>
          <p:cNvSpPr>
            <a:spLocks noGrp="1"/>
          </p:cNvSpPr>
          <p:nvPr>
            <p:ph type="sldNum" sz="quarter" idx="12"/>
          </p:nvPr>
        </p:nvSpPr>
        <p:spPr/>
        <p:txBody>
          <a:bodyPr/>
          <a:lstStyle/>
          <a:p>
            <a:fld id="{FB255053-94EE-4D5F-971F-491348149B5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Questions and Answers!</a:t>
            </a:r>
            <a:endParaRPr lang="sq-AL" dirty="0">
              <a:solidFill>
                <a:schemeClr val="accent3">
                  <a:lumMod val="75000"/>
                </a:schemeClr>
              </a:solidFill>
            </a:endParaRPr>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22</a:t>
            </a:fld>
            <a:endParaRPr lang="en-US"/>
          </a:p>
        </p:txBody>
      </p:sp>
      <p:pic>
        <p:nvPicPr>
          <p:cNvPr id="33794" name="Picture 2" descr="Image result for questions"/>
          <p:cNvPicPr>
            <a:picLocks noChangeAspect="1" noChangeArrowheads="1"/>
          </p:cNvPicPr>
          <p:nvPr/>
        </p:nvPicPr>
        <p:blipFill>
          <a:blip r:embed="rId2"/>
          <a:srcRect/>
          <a:stretch>
            <a:fillRect/>
          </a:stretch>
        </p:blipFill>
        <p:spPr bwMode="auto">
          <a:xfrm>
            <a:off x="2971800" y="2590800"/>
            <a:ext cx="2971800" cy="2971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75000"/>
                  </a:schemeClr>
                </a:solidFill>
              </a:rPr>
              <a:t>Under the Ramsar international wetland conservation treaty, wetlands are defined </a:t>
            </a:r>
            <a:r>
              <a:rPr lang="en-US" sz="3200" dirty="0" smtClean="0">
                <a:solidFill>
                  <a:schemeClr val="accent3">
                    <a:lumMod val="75000"/>
                  </a:schemeClr>
                </a:solidFill>
              </a:rPr>
              <a:t>as:</a:t>
            </a:r>
            <a:r>
              <a:rPr lang="en-US" sz="3200" dirty="0" smtClean="0">
                <a:solidFill>
                  <a:schemeClr val="accent3">
                    <a:lumMod val="75000"/>
                  </a:schemeClr>
                </a:solidFill>
              </a:rPr>
              <a:t> </a:t>
            </a:r>
            <a:endParaRPr lang="sq-AL" sz="3200" dirty="0">
              <a:solidFill>
                <a:schemeClr val="accent3">
                  <a:lumMod val="75000"/>
                </a:schemeClr>
              </a:solidFill>
            </a:endParaRPr>
          </a:p>
        </p:txBody>
      </p:sp>
      <p:sp>
        <p:nvSpPr>
          <p:cNvPr id="3" name="Content Placeholder 2"/>
          <p:cNvSpPr>
            <a:spLocks noGrp="1"/>
          </p:cNvSpPr>
          <p:nvPr>
            <p:ph idx="1"/>
          </p:nvPr>
        </p:nvSpPr>
        <p:spPr>
          <a:xfrm>
            <a:off x="457200" y="2667000"/>
            <a:ext cx="8229600" cy="3916363"/>
          </a:xfrm>
        </p:spPr>
        <p:txBody>
          <a:bodyPr/>
          <a:lstStyle/>
          <a:p>
            <a:pPr marL="0" indent="0">
              <a:buNone/>
            </a:pPr>
            <a:r>
              <a:rPr lang="en-US" dirty="0" smtClean="0"/>
              <a:t> </a:t>
            </a:r>
            <a:r>
              <a:rPr lang="en-US" sz="2800" i="1" dirty="0" smtClean="0"/>
              <a:t>"...areas </a:t>
            </a:r>
            <a:r>
              <a:rPr lang="en-US" sz="2800" i="1" dirty="0" smtClean="0"/>
              <a:t>of </a:t>
            </a:r>
            <a:r>
              <a:rPr lang="en-US" sz="2800" i="1" dirty="0" smtClean="0"/>
              <a:t>marsh</a:t>
            </a:r>
            <a:r>
              <a:rPr lang="en-US" sz="2800" i="1" dirty="0" smtClean="0"/>
              <a:t>, fen, peatland or water, whether natural or artificial, permanent or temporary, with water that is static or flowing, fresh, brackish or salt, including areas of marine water the depth of which at low tide does not exceed six </a:t>
            </a:r>
            <a:r>
              <a:rPr lang="en-US" sz="2800" i="1" dirty="0" err="1" smtClean="0"/>
              <a:t>metres</a:t>
            </a:r>
            <a:r>
              <a:rPr lang="en-US" sz="2800" i="1" dirty="0" smtClean="0"/>
              <a:t>."</a:t>
            </a:r>
            <a:endParaRPr lang="sq-AL" sz="2800" i="1"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b="1" dirty="0" err="1" smtClean="0">
                <a:solidFill>
                  <a:schemeClr val="accent3">
                    <a:lumMod val="75000"/>
                  </a:schemeClr>
                </a:solidFill>
              </a:rPr>
              <a:t>Ramsar</a:t>
            </a:r>
            <a:r>
              <a:rPr lang="en-US" b="1" dirty="0" smtClean="0">
                <a:solidFill>
                  <a:schemeClr val="accent3">
                    <a:lumMod val="75000"/>
                  </a:schemeClr>
                </a:solidFill>
              </a:rPr>
              <a:t> wetland type</a:t>
            </a:r>
            <a:br>
              <a:rPr lang="en-US" b="1" dirty="0" smtClean="0">
                <a:solidFill>
                  <a:schemeClr val="accent3">
                    <a:lumMod val="75000"/>
                  </a:schemeClr>
                </a:solidFill>
              </a:rPr>
            </a:br>
            <a:r>
              <a:rPr lang="en-US" b="1" dirty="0" smtClean="0">
                <a:solidFill>
                  <a:schemeClr val="bg2">
                    <a:lumMod val="25000"/>
                  </a:schemeClr>
                </a:solidFill>
              </a:rPr>
              <a:t>Marine/Coastal</a:t>
            </a:r>
            <a:endParaRPr lang="sq-AL" dirty="0">
              <a:solidFill>
                <a:schemeClr val="bg2">
                  <a:lumMod val="25000"/>
                </a:schemeClr>
              </a:solidFill>
            </a:endParaRPr>
          </a:p>
        </p:txBody>
      </p:sp>
      <p:sp>
        <p:nvSpPr>
          <p:cNvPr id="3" name="Content Placeholder 2"/>
          <p:cNvSpPr>
            <a:spLocks noGrp="1"/>
          </p:cNvSpPr>
          <p:nvPr>
            <p:ph idx="1"/>
          </p:nvPr>
        </p:nvSpPr>
        <p:spPr>
          <a:xfrm>
            <a:off x="457200" y="2209800"/>
            <a:ext cx="8229600" cy="4297363"/>
          </a:xfrm>
        </p:spPr>
        <p:txBody>
          <a:bodyPr>
            <a:noAutofit/>
          </a:bodyPr>
          <a:lstStyle/>
          <a:p>
            <a:pPr>
              <a:buFont typeface="+mj-lt"/>
              <a:buAutoNum type="alphaUcPeriod"/>
            </a:pPr>
            <a:r>
              <a:rPr lang="en-US" sz="1600" dirty="0" smtClean="0"/>
              <a:t>Permanent shallow marine waters less than six </a:t>
            </a:r>
            <a:r>
              <a:rPr lang="en-US" sz="1600" dirty="0" err="1" smtClean="0"/>
              <a:t>metres</a:t>
            </a:r>
            <a:r>
              <a:rPr lang="en-US" sz="1600" dirty="0" smtClean="0"/>
              <a:t> deep at low tide; includes sea bays and straits</a:t>
            </a:r>
          </a:p>
          <a:p>
            <a:pPr>
              <a:buFont typeface="+mj-lt"/>
              <a:buAutoNum type="alphaUcPeriod"/>
            </a:pPr>
            <a:r>
              <a:rPr lang="en-US" sz="1600" dirty="0" smtClean="0"/>
              <a:t>Marine </a:t>
            </a:r>
            <a:r>
              <a:rPr lang="en-US" sz="1600" dirty="0" err="1" smtClean="0"/>
              <a:t>subtidal</a:t>
            </a:r>
            <a:r>
              <a:rPr lang="en-US" sz="1600" dirty="0" smtClean="0"/>
              <a:t> aquatic beds; includes kelp beds, sea-grass beds, tropical marine meadows</a:t>
            </a:r>
          </a:p>
          <a:p>
            <a:pPr>
              <a:buFont typeface="+mj-lt"/>
              <a:buAutoNum type="alphaUcPeriod"/>
            </a:pPr>
            <a:r>
              <a:rPr lang="en-US" sz="1600" dirty="0" smtClean="0"/>
              <a:t>Coral reefs.</a:t>
            </a:r>
          </a:p>
          <a:p>
            <a:pPr>
              <a:buFont typeface="+mj-lt"/>
              <a:buAutoNum type="alphaUcPeriod"/>
            </a:pPr>
            <a:r>
              <a:rPr lang="en-US" sz="1600" dirty="0" smtClean="0"/>
              <a:t>Rocky marine shores; includes rocky offshore islands, sea cliffs.</a:t>
            </a:r>
          </a:p>
          <a:p>
            <a:pPr>
              <a:buFont typeface="+mj-lt"/>
              <a:buAutoNum type="alphaUcPeriod"/>
            </a:pPr>
            <a:r>
              <a:rPr lang="en-US" sz="1600" dirty="0" smtClean="0"/>
              <a:t>Sand, shingle or pebble shores; includes sand bars, spits and sandy islets; includes dune systems.</a:t>
            </a:r>
          </a:p>
          <a:p>
            <a:pPr>
              <a:buFont typeface="+mj-lt"/>
              <a:buAutoNum type="alphaUcPeriod"/>
            </a:pPr>
            <a:r>
              <a:rPr lang="en-US" sz="1600" dirty="0" smtClean="0"/>
              <a:t>Estuarine waters; permanent water of estuaries and estuarine systems of deltas.</a:t>
            </a:r>
          </a:p>
          <a:p>
            <a:pPr>
              <a:buFont typeface="+mj-lt"/>
              <a:buAutoNum type="alphaUcPeriod"/>
            </a:pPr>
            <a:r>
              <a:rPr lang="en-US" sz="1600" dirty="0" smtClean="0"/>
              <a:t>Intertidal mud, sand or salt flats.</a:t>
            </a:r>
          </a:p>
          <a:p>
            <a:pPr>
              <a:buFont typeface="+mj-lt"/>
              <a:buAutoNum type="alphaUcPeriod"/>
            </a:pPr>
            <a:r>
              <a:rPr lang="en-US" sz="1600" dirty="0" smtClean="0"/>
              <a:t>Intertidal marshes; includes salt marshes, salt meadows, </a:t>
            </a:r>
            <a:r>
              <a:rPr lang="en-US" sz="1600" dirty="0" err="1" smtClean="0"/>
              <a:t>saltings</a:t>
            </a:r>
            <a:r>
              <a:rPr lang="en-US" sz="1600" dirty="0" smtClean="0"/>
              <a:t>, raised salt marshes; includes tidal brackish and freshwater marshes.</a:t>
            </a:r>
          </a:p>
          <a:p>
            <a:pPr>
              <a:buFont typeface="+mj-lt"/>
              <a:buAutoNum type="alphaUcPeriod"/>
            </a:pPr>
            <a:r>
              <a:rPr lang="en-US" sz="1600" dirty="0" smtClean="0"/>
              <a:t>Intertidal forested wetlands; includes mangrove swamps, </a:t>
            </a:r>
            <a:r>
              <a:rPr lang="en-US" sz="1600" dirty="0" err="1" smtClean="0"/>
              <a:t>nipah</a:t>
            </a:r>
            <a:r>
              <a:rPr lang="en-US" sz="1600" dirty="0" smtClean="0"/>
              <a:t> swamps and tidal freshwater swamp forests.</a:t>
            </a:r>
          </a:p>
          <a:p>
            <a:pPr>
              <a:buFont typeface="+mj-lt"/>
              <a:buAutoNum type="alphaUcPeriod"/>
            </a:pPr>
            <a:r>
              <a:rPr lang="en-US" sz="1600" dirty="0" smtClean="0"/>
              <a:t>Coastal brackish/saline lagoons; brackish to saline lagoons with at least one relatively narrow connection to the sea.</a:t>
            </a:r>
          </a:p>
          <a:p>
            <a:pPr>
              <a:buFont typeface="+mj-lt"/>
              <a:buAutoNum type="alphaUcPeriod"/>
            </a:pPr>
            <a:r>
              <a:rPr lang="en-US" sz="1600" dirty="0" smtClean="0"/>
              <a:t>Coastal freshwater lagoons; includes freshwater delta lagoons.</a:t>
            </a:r>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fontScale="90000"/>
          </a:bodyPr>
          <a:lstStyle/>
          <a:p>
            <a:r>
              <a:rPr lang="en-US" b="1" dirty="0" err="1" smtClean="0">
                <a:solidFill>
                  <a:schemeClr val="accent3">
                    <a:lumMod val="75000"/>
                  </a:schemeClr>
                </a:solidFill>
              </a:rPr>
              <a:t>Ramsar</a:t>
            </a:r>
            <a:r>
              <a:rPr lang="en-US" b="1" dirty="0" smtClean="0">
                <a:solidFill>
                  <a:schemeClr val="accent3">
                    <a:lumMod val="75000"/>
                  </a:schemeClr>
                </a:solidFill>
              </a:rPr>
              <a:t> wetland type  </a:t>
            </a:r>
            <a:br>
              <a:rPr lang="en-US" b="1" dirty="0" smtClean="0">
                <a:solidFill>
                  <a:schemeClr val="accent3">
                    <a:lumMod val="75000"/>
                  </a:schemeClr>
                </a:solidFill>
              </a:rPr>
            </a:br>
            <a:r>
              <a:rPr lang="en-US" b="1" dirty="0" smtClean="0">
                <a:solidFill>
                  <a:schemeClr val="bg2">
                    <a:lumMod val="25000"/>
                  </a:schemeClr>
                </a:solidFill>
              </a:rPr>
              <a:t>Inland Wetlands</a:t>
            </a:r>
            <a:endParaRPr lang="sq-AL" dirty="0">
              <a:solidFill>
                <a:schemeClr val="bg2">
                  <a:lumMod val="25000"/>
                </a:schemeClr>
              </a:solidFill>
            </a:endParaRPr>
          </a:p>
        </p:txBody>
      </p:sp>
      <p:sp>
        <p:nvSpPr>
          <p:cNvPr id="3" name="Content Placeholder 2"/>
          <p:cNvSpPr>
            <a:spLocks noGrp="1"/>
          </p:cNvSpPr>
          <p:nvPr>
            <p:ph idx="1"/>
          </p:nvPr>
        </p:nvSpPr>
        <p:spPr>
          <a:xfrm>
            <a:off x="457200" y="2133600"/>
            <a:ext cx="8229600" cy="4297363"/>
          </a:xfrm>
        </p:spPr>
        <p:txBody>
          <a:bodyPr>
            <a:noAutofit/>
          </a:bodyPr>
          <a:lstStyle/>
          <a:p>
            <a:pPr>
              <a:lnSpc>
                <a:spcPct val="150000"/>
              </a:lnSpc>
              <a:buNone/>
            </a:pPr>
            <a:r>
              <a:rPr lang="en-US" sz="1600" dirty="0" smtClean="0"/>
              <a:t>	L. Permanent inland deltas.</a:t>
            </a:r>
            <a:br>
              <a:rPr lang="en-US" sz="1600" dirty="0" smtClean="0"/>
            </a:br>
            <a:r>
              <a:rPr lang="en-US" sz="1600" dirty="0" smtClean="0"/>
              <a:t>M. Permanent rivers/streams/creeks; includes waterfalls.</a:t>
            </a:r>
            <a:br>
              <a:rPr lang="en-US" sz="1600" dirty="0" smtClean="0"/>
            </a:br>
            <a:r>
              <a:rPr lang="en-US" sz="1600" dirty="0" smtClean="0"/>
              <a:t>N. Seasonal/intermittent/irregular rivers/streams/creeks.</a:t>
            </a:r>
            <a:br>
              <a:rPr lang="en-US" sz="1600" dirty="0" smtClean="0"/>
            </a:br>
            <a:r>
              <a:rPr lang="en-US" sz="1600" dirty="0" smtClean="0"/>
              <a:t>O. Permanent freshwater lakes (over 8 ha); includes large oxbow lakes.</a:t>
            </a:r>
            <a:br>
              <a:rPr lang="en-US" sz="1600" dirty="0" smtClean="0"/>
            </a:br>
            <a:r>
              <a:rPr lang="en-US" sz="1600" dirty="0" smtClean="0"/>
              <a:t>P. Seasonal/intermittent freshwater lakes (over 8 ha); includes floodplain lakes.</a:t>
            </a:r>
            <a:br>
              <a:rPr lang="en-US" sz="1600" dirty="0" smtClean="0"/>
            </a:br>
            <a:r>
              <a:rPr lang="en-US" sz="1600" dirty="0" smtClean="0"/>
              <a:t>Q. Permanent saline/brackish/alkaline lakes.</a:t>
            </a:r>
            <a:br>
              <a:rPr lang="en-US" sz="1600" dirty="0" smtClean="0"/>
            </a:br>
            <a:r>
              <a:rPr lang="en-US" sz="1600" dirty="0" smtClean="0"/>
              <a:t>R. Seasonal/intermittent saline/brackish/alkaline lakes and flats.*</a:t>
            </a:r>
            <a:br>
              <a:rPr lang="en-US" sz="1600" dirty="0" smtClean="0"/>
            </a:br>
            <a:r>
              <a:rPr lang="en-US" sz="1600" dirty="0" smtClean="0"/>
              <a:t>Sp. Permanent saline/brackish/alkaline marshes/pools.</a:t>
            </a:r>
            <a:br>
              <a:rPr lang="en-US" sz="1600" dirty="0" smtClean="0"/>
            </a:br>
            <a:r>
              <a:rPr lang="en-US" sz="1600" dirty="0" smtClean="0"/>
              <a:t>Ss. Seasonal/intermittent saline/brackish/alkaline marshes/ pools.*</a:t>
            </a:r>
            <a:br>
              <a:rPr lang="en-US" sz="1600" dirty="0" smtClean="0"/>
            </a:br>
            <a:r>
              <a:rPr lang="en-US" sz="1600" dirty="0" smtClean="0"/>
              <a:t>Tp. Permanent freshwater marshes/pools; ponds (below 8 ha), marshes and swamps on inorganic soils; with emergent vegetation water-logged for at least most of the growing season.</a:t>
            </a:r>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5</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dirty="0" err="1" smtClean="0">
                <a:solidFill>
                  <a:schemeClr val="accent3">
                    <a:lumMod val="75000"/>
                  </a:schemeClr>
                </a:solidFill>
              </a:rPr>
              <a:t>Ramsar</a:t>
            </a:r>
            <a:r>
              <a:rPr lang="en-US" b="1" dirty="0" smtClean="0">
                <a:solidFill>
                  <a:schemeClr val="accent3">
                    <a:lumMod val="75000"/>
                  </a:schemeClr>
                </a:solidFill>
              </a:rPr>
              <a:t> wetland type </a:t>
            </a:r>
            <a:br>
              <a:rPr lang="en-US" b="1" dirty="0" smtClean="0">
                <a:solidFill>
                  <a:schemeClr val="accent3">
                    <a:lumMod val="75000"/>
                  </a:schemeClr>
                </a:solidFill>
              </a:rPr>
            </a:br>
            <a:r>
              <a:rPr lang="en-US" b="1" dirty="0" smtClean="0">
                <a:solidFill>
                  <a:schemeClr val="bg2">
                    <a:lumMod val="25000"/>
                  </a:schemeClr>
                </a:solidFill>
              </a:rPr>
              <a:t>Inland Wetlands</a:t>
            </a:r>
            <a:endParaRPr lang="sq-AL" dirty="0">
              <a:solidFill>
                <a:schemeClr val="bg2">
                  <a:lumMod val="25000"/>
                </a:schemeClr>
              </a:solidFill>
            </a:endParaRPr>
          </a:p>
        </p:txBody>
      </p:sp>
      <p:sp>
        <p:nvSpPr>
          <p:cNvPr id="3" name="Content Placeholder 2"/>
          <p:cNvSpPr>
            <a:spLocks noGrp="1"/>
          </p:cNvSpPr>
          <p:nvPr>
            <p:ph idx="1"/>
          </p:nvPr>
        </p:nvSpPr>
        <p:spPr>
          <a:xfrm>
            <a:off x="457200" y="1828800"/>
            <a:ext cx="8229600" cy="4297363"/>
          </a:xfrm>
        </p:spPr>
        <p:txBody>
          <a:bodyPr>
            <a:noAutofit/>
          </a:bodyPr>
          <a:lstStyle/>
          <a:p>
            <a:pPr>
              <a:lnSpc>
                <a:spcPct val="150000"/>
              </a:lnSpc>
              <a:buNone/>
            </a:pPr>
            <a:r>
              <a:rPr lang="en-US" sz="1600" dirty="0" smtClean="0"/>
              <a:t>	Ts. Seasonal/intermittent freshwater marshes/pools on inorganic soil; includes sloughs, potholes, seasonally flooded meadows, sedge marshes.</a:t>
            </a:r>
            <a:br>
              <a:rPr lang="en-US" sz="1600" dirty="0" smtClean="0"/>
            </a:br>
            <a:r>
              <a:rPr lang="en-US" sz="1600" dirty="0" smtClean="0"/>
              <a:t>U. Non-forested </a:t>
            </a:r>
            <a:r>
              <a:rPr lang="en-US" sz="1600" dirty="0" err="1" smtClean="0"/>
              <a:t>peatlands</a:t>
            </a:r>
            <a:r>
              <a:rPr lang="en-US" sz="1600" dirty="0" smtClean="0"/>
              <a:t>; includes shrub or open bogs, swamps, fens.</a:t>
            </a:r>
            <a:br>
              <a:rPr lang="en-US" sz="1600" dirty="0" smtClean="0"/>
            </a:br>
            <a:r>
              <a:rPr lang="en-US" sz="1600" dirty="0" smtClean="0"/>
              <a:t>Va. Alpine wetlands; includes alpine meadows, temporary waters from snowmelt.</a:t>
            </a:r>
            <a:br>
              <a:rPr lang="en-US" sz="1600" dirty="0" smtClean="0"/>
            </a:br>
            <a:r>
              <a:rPr lang="en-US" sz="1600" dirty="0" smtClean="0"/>
              <a:t>Vt. Tundra wetlands; includes tundra pools, temporary waters from snowmelt.</a:t>
            </a:r>
            <a:br>
              <a:rPr lang="en-US" sz="1600" dirty="0" smtClean="0"/>
            </a:br>
            <a:r>
              <a:rPr lang="en-US" sz="1600" dirty="0" smtClean="0"/>
              <a:t>W. Shrub-dominated wetlands; Shrub swamps, shrub-dominated freshwater marsh, shrub </a:t>
            </a:r>
            <a:r>
              <a:rPr lang="en-US" sz="1600" dirty="0" err="1" smtClean="0"/>
              <a:t>carr</a:t>
            </a:r>
            <a:r>
              <a:rPr lang="en-US" sz="1600" dirty="0" smtClean="0"/>
              <a:t>, alder thicket; on inorganic soils.</a:t>
            </a:r>
            <a:br>
              <a:rPr lang="en-US" sz="1600" dirty="0" smtClean="0"/>
            </a:br>
            <a:r>
              <a:rPr lang="en-US" sz="1600" dirty="0" err="1" smtClean="0"/>
              <a:t>Xf</a:t>
            </a:r>
            <a:r>
              <a:rPr lang="en-US" sz="1600" dirty="0" smtClean="0"/>
              <a:t>. Freshwater, tree-dominated wetlands; includes freshwater swamp forest, seasonally flooded forest, wooded swamps; on inorganic soils.</a:t>
            </a:r>
            <a:br>
              <a:rPr lang="en-US" sz="1600" dirty="0" smtClean="0"/>
            </a:br>
            <a:r>
              <a:rPr lang="en-US" sz="1600" dirty="0" err="1" smtClean="0"/>
              <a:t>Xp</a:t>
            </a:r>
            <a:r>
              <a:rPr lang="en-US" sz="1600" dirty="0" smtClean="0"/>
              <a:t>. Forested </a:t>
            </a:r>
            <a:r>
              <a:rPr lang="en-US" sz="1600" dirty="0" err="1" smtClean="0"/>
              <a:t>peatlands</a:t>
            </a:r>
            <a:r>
              <a:rPr lang="en-US" sz="1600" dirty="0" smtClean="0"/>
              <a:t>; </a:t>
            </a:r>
            <a:r>
              <a:rPr lang="en-US" sz="1600" dirty="0" err="1" smtClean="0"/>
              <a:t>peatswamp</a:t>
            </a:r>
            <a:r>
              <a:rPr lang="en-US" sz="1600" dirty="0" smtClean="0"/>
              <a:t> forest.</a:t>
            </a:r>
            <a:br>
              <a:rPr lang="en-US" sz="1600" dirty="0" smtClean="0"/>
            </a:br>
            <a:r>
              <a:rPr lang="en-US" sz="1600" dirty="0" smtClean="0"/>
              <a:t>Y. Freshwater springs; oases.</a:t>
            </a:r>
            <a:br>
              <a:rPr lang="en-US" sz="1600" dirty="0" smtClean="0"/>
            </a:br>
            <a:r>
              <a:rPr lang="en-US" sz="1600" dirty="0" err="1" smtClean="0"/>
              <a:t>Zg</a:t>
            </a:r>
            <a:r>
              <a:rPr lang="en-US" sz="1600" dirty="0" smtClean="0"/>
              <a:t>. Geothermal wetlands.</a:t>
            </a:r>
            <a:br>
              <a:rPr lang="en-US" sz="1600" dirty="0" smtClean="0"/>
            </a:br>
            <a:r>
              <a:rPr lang="en-US" sz="1600" dirty="0" err="1" smtClean="0"/>
              <a:t>Zk</a:t>
            </a:r>
            <a:r>
              <a:rPr lang="en-US" sz="1600" dirty="0" smtClean="0"/>
              <a:t>. Subterranean </a:t>
            </a:r>
            <a:r>
              <a:rPr lang="en-US" sz="1600" dirty="0" err="1" smtClean="0"/>
              <a:t>karst</a:t>
            </a:r>
            <a:r>
              <a:rPr lang="en-US" sz="1600" dirty="0" smtClean="0"/>
              <a:t> and cave hydrological systems.</a:t>
            </a:r>
            <a:endParaRPr lang="en-US" sz="1600"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normAutofit fontScale="90000"/>
          </a:bodyPr>
          <a:lstStyle/>
          <a:p>
            <a:r>
              <a:rPr lang="en-US" b="1" dirty="0" err="1" smtClean="0">
                <a:solidFill>
                  <a:schemeClr val="accent3">
                    <a:lumMod val="75000"/>
                  </a:schemeClr>
                </a:solidFill>
              </a:rPr>
              <a:t>Ramsar</a:t>
            </a:r>
            <a:r>
              <a:rPr lang="en-US" b="1" dirty="0" smtClean="0">
                <a:solidFill>
                  <a:schemeClr val="accent3">
                    <a:lumMod val="75000"/>
                  </a:schemeClr>
                </a:solidFill>
              </a:rPr>
              <a:t> wetland type</a:t>
            </a:r>
            <a:br>
              <a:rPr lang="en-US" b="1" dirty="0" smtClean="0">
                <a:solidFill>
                  <a:schemeClr val="accent3">
                    <a:lumMod val="75000"/>
                  </a:schemeClr>
                </a:solidFill>
              </a:rPr>
            </a:br>
            <a:r>
              <a:rPr lang="en-US" b="1" dirty="0" smtClean="0">
                <a:solidFill>
                  <a:schemeClr val="bg2">
                    <a:lumMod val="25000"/>
                  </a:schemeClr>
                </a:solidFill>
              </a:rPr>
              <a:t>"Man-made" wetlands</a:t>
            </a:r>
            <a:endParaRPr lang="sq-AL" dirty="0">
              <a:solidFill>
                <a:schemeClr val="bg2">
                  <a:lumMod val="25000"/>
                </a:schemeClr>
              </a:solidFill>
            </a:endParaRPr>
          </a:p>
        </p:txBody>
      </p:sp>
      <p:sp>
        <p:nvSpPr>
          <p:cNvPr id="3" name="Content Placeholder 2"/>
          <p:cNvSpPr>
            <a:spLocks noGrp="1"/>
          </p:cNvSpPr>
          <p:nvPr>
            <p:ph idx="1"/>
          </p:nvPr>
        </p:nvSpPr>
        <p:spPr>
          <a:xfrm>
            <a:off x="533400" y="2971800"/>
            <a:ext cx="8229600" cy="3048000"/>
          </a:xfrm>
        </p:spPr>
        <p:txBody>
          <a:bodyPr>
            <a:noAutofit/>
          </a:bodyPr>
          <a:lstStyle/>
          <a:p>
            <a:pPr>
              <a:buFont typeface="+mj-lt"/>
              <a:buAutoNum type="arabicPeriod"/>
            </a:pPr>
            <a:r>
              <a:rPr lang="en-US" sz="1600" dirty="0" smtClean="0"/>
              <a:t>Aquaculture (e.g. fish/shrimp) ponds.</a:t>
            </a:r>
          </a:p>
          <a:p>
            <a:pPr>
              <a:buFont typeface="+mj-lt"/>
              <a:buAutoNum type="arabicPeriod"/>
            </a:pPr>
            <a:r>
              <a:rPr lang="en-US" sz="1600" dirty="0" smtClean="0"/>
              <a:t>Ponds; includes farm ponds, stock ponds, small tanks; (generally below 8 ha).</a:t>
            </a:r>
          </a:p>
          <a:p>
            <a:pPr>
              <a:buFont typeface="+mj-lt"/>
              <a:buAutoNum type="arabicPeriod"/>
            </a:pPr>
            <a:r>
              <a:rPr lang="en-US" sz="1600" dirty="0" smtClean="0"/>
              <a:t>Irrigated land; includes irrigation channels and rice fields.</a:t>
            </a:r>
          </a:p>
          <a:p>
            <a:pPr>
              <a:buFont typeface="+mj-lt"/>
              <a:buAutoNum type="arabicPeriod"/>
            </a:pPr>
            <a:r>
              <a:rPr lang="en-US" sz="1600" dirty="0" smtClean="0"/>
              <a:t>Seasonally flooded agricultural land.</a:t>
            </a:r>
          </a:p>
          <a:p>
            <a:pPr>
              <a:buFont typeface="+mj-lt"/>
              <a:buAutoNum type="arabicPeriod"/>
            </a:pPr>
            <a:r>
              <a:rPr lang="en-US" sz="1600" dirty="0" smtClean="0"/>
              <a:t>Salt exploitation sites; salt pans, </a:t>
            </a:r>
            <a:r>
              <a:rPr lang="en-US" sz="1600" dirty="0" err="1" smtClean="0"/>
              <a:t>salines</a:t>
            </a:r>
            <a:r>
              <a:rPr lang="en-US" sz="1600" dirty="0" smtClean="0"/>
              <a:t>, etc.</a:t>
            </a:r>
          </a:p>
          <a:p>
            <a:pPr>
              <a:buFont typeface="+mj-lt"/>
              <a:buAutoNum type="arabicPeriod"/>
            </a:pPr>
            <a:r>
              <a:rPr lang="en-US" sz="1600" dirty="0" smtClean="0"/>
              <a:t>Water storage areas; reservoirs/barrages/dams/impoundments; (generally over 8 ha)</a:t>
            </a:r>
          </a:p>
          <a:p>
            <a:pPr>
              <a:buFont typeface="+mj-lt"/>
              <a:buAutoNum type="arabicPeriod"/>
            </a:pPr>
            <a:r>
              <a:rPr lang="en-US" sz="1600" dirty="0" smtClean="0"/>
              <a:t>Excavations; gravel/brick/clay pits; borrow pits, mining pools.</a:t>
            </a:r>
          </a:p>
          <a:p>
            <a:pPr>
              <a:buFont typeface="+mj-lt"/>
              <a:buAutoNum type="arabicPeriod"/>
            </a:pPr>
            <a:r>
              <a:rPr lang="en-US" sz="1600" dirty="0" smtClean="0"/>
              <a:t>Wastewater treatment areas; sewage farms, settling ponds, oxidation basins, etc.</a:t>
            </a:r>
          </a:p>
          <a:p>
            <a:pPr>
              <a:buFont typeface="+mj-lt"/>
              <a:buAutoNum type="arabicPeriod"/>
            </a:pPr>
            <a:r>
              <a:rPr lang="en-US" sz="1600" dirty="0" smtClean="0"/>
              <a:t>Canals and drainage channels, ditches.</a:t>
            </a:r>
            <a:endParaRPr lang="en-US" sz="1600"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219200"/>
            <a:ext cx="3733800" cy="4906963"/>
          </a:xfrm>
        </p:spPr>
        <p:txBody>
          <a:bodyPr>
            <a:noAutofit/>
          </a:bodyPr>
          <a:lstStyle/>
          <a:p>
            <a:pPr>
              <a:buNone/>
            </a:pPr>
            <a:r>
              <a:rPr lang="en-US" sz="2000" dirty="0" smtClean="0"/>
              <a:t>	Wetland performs numerous valuable function such as recycle nutrients, purify water, attenuate floods, recharge ground water and also serves in providing drinking water, fish, fodder, fuels, wildlife habitat, control rate of runoff in urban areas, buffer shorelines against erosion and recreation to society. Due to anthropogenic activities and urbanization they have been declining at an alarming rate.</a:t>
            </a:r>
            <a:endParaRPr lang="sq-AL" sz="2000"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8</a:t>
            </a:fld>
            <a:endParaRPr lang="en-US"/>
          </a:p>
        </p:txBody>
      </p:sp>
      <p:pic>
        <p:nvPicPr>
          <p:cNvPr id="7170" name="Picture 2" descr="Related image"/>
          <p:cNvPicPr>
            <a:picLocks noChangeAspect="1" noChangeArrowheads="1"/>
          </p:cNvPicPr>
          <p:nvPr/>
        </p:nvPicPr>
        <p:blipFill>
          <a:blip r:embed="rId2"/>
          <a:srcRect/>
          <a:stretch>
            <a:fillRect/>
          </a:stretch>
        </p:blipFill>
        <p:spPr bwMode="auto">
          <a:xfrm>
            <a:off x="381000" y="2133600"/>
            <a:ext cx="4724861" cy="31089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q-AL"/>
          </a:p>
        </p:txBody>
      </p:sp>
      <p:sp>
        <p:nvSpPr>
          <p:cNvPr id="3" name="Content Placeholder 2"/>
          <p:cNvSpPr>
            <a:spLocks noGrp="1"/>
          </p:cNvSpPr>
          <p:nvPr>
            <p:ph idx="1"/>
          </p:nvPr>
        </p:nvSpPr>
        <p:spPr/>
        <p:txBody>
          <a:bodyPr>
            <a:normAutofit/>
          </a:bodyPr>
          <a:lstStyle/>
          <a:p>
            <a:r>
              <a:rPr lang="en-US" sz="4400" dirty="0" smtClean="0"/>
              <a:t>But they face with different threats…….</a:t>
            </a:r>
          </a:p>
          <a:p>
            <a:r>
              <a:rPr lang="en-US" sz="4400" dirty="0" smtClean="0"/>
              <a:t>…make changes, damages or destroy them…</a:t>
            </a:r>
            <a:endParaRPr lang="sq-AL" sz="4400" dirty="0"/>
          </a:p>
        </p:txBody>
      </p:sp>
      <p:sp>
        <p:nvSpPr>
          <p:cNvPr id="4" name="Footer Placeholder 3"/>
          <p:cNvSpPr>
            <a:spLocks noGrp="1"/>
          </p:cNvSpPr>
          <p:nvPr>
            <p:ph type="ftr" sz="quarter" idx="11"/>
          </p:nvPr>
        </p:nvSpPr>
        <p:spPr/>
        <p:txBody>
          <a:bodyPr/>
          <a:lstStyle/>
          <a:p>
            <a:r>
              <a:rPr lang="en-US" smtClean="0"/>
              <a:t>Tirana training , 9-11/10/2019</a:t>
            </a:r>
            <a:endParaRPr lang="en-US"/>
          </a:p>
        </p:txBody>
      </p:sp>
      <p:sp>
        <p:nvSpPr>
          <p:cNvPr id="5" name="Slide Number Placeholder 4"/>
          <p:cNvSpPr>
            <a:spLocks noGrp="1"/>
          </p:cNvSpPr>
          <p:nvPr>
            <p:ph type="sldNum" sz="quarter" idx="12"/>
          </p:nvPr>
        </p:nvSpPr>
        <p:spPr/>
        <p:txBody>
          <a:bodyPr/>
          <a:lstStyle/>
          <a:p>
            <a:fld id="{FB255053-94EE-4D5F-971F-491348149B5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2623</TotalTime>
  <Words>1005</Words>
  <Application>Microsoft Office PowerPoint</Application>
  <PresentationFormat>Affichage à l'écran (4:3)</PresentationFormat>
  <Paragraphs>138</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Office Theme</vt:lpstr>
      <vt:lpstr>Threat management for wetland</vt:lpstr>
      <vt:lpstr>Content of session</vt:lpstr>
      <vt:lpstr>Under the Ramsar international wetland conservation treaty, wetlands are defined as: </vt:lpstr>
      <vt:lpstr>Ramsar wetland type Marine/Coastal</vt:lpstr>
      <vt:lpstr>Ramsar wetland type   Inland Wetlands</vt:lpstr>
      <vt:lpstr>Ramsar wetland type  Inland Wetlands</vt:lpstr>
      <vt:lpstr>Ramsar wetland type "Man-made" wetlands</vt:lpstr>
      <vt:lpstr>Présentation PowerPoint</vt:lpstr>
      <vt:lpstr>Présentation PowerPoint</vt:lpstr>
      <vt:lpstr>Concept of threats</vt:lpstr>
      <vt:lpstr>Présentation PowerPoint</vt:lpstr>
      <vt:lpstr>Types of threats - pollutions</vt:lpstr>
      <vt:lpstr>Types of threats - loss of vegetation </vt:lpstr>
      <vt:lpstr>Types of threats - climate change impacts</vt:lpstr>
      <vt:lpstr>Types of threats - water regime </vt:lpstr>
      <vt:lpstr>Types of threats - artificial drainage and agricultural processes</vt:lpstr>
      <vt:lpstr>Types of threats - natural processes </vt:lpstr>
      <vt:lpstr>How do threats impacts wetlands?</vt:lpstr>
      <vt:lpstr>How do threats impacts wetlands?</vt:lpstr>
      <vt:lpstr>How do threats impacts wetlands?</vt:lpstr>
      <vt:lpstr>Threats should be managed </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 management for wetland</dc:title>
  <dc:creator>Emirjeta Adhami</dc:creator>
  <cp:lastModifiedBy>CP</cp:lastModifiedBy>
  <cp:revision>57</cp:revision>
  <dcterms:created xsi:type="dcterms:W3CDTF">2019-09-20T11:30:01Z</dcterms:created>
  <dcterms:modified xsi:type="dcterms:W3CDTF">2020-01-13T14:06:24Z</dcterms:modified>
</cp:coreProperties>
</file>